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Lst>
  <p:notesMasterIdLst>
    <p:notesMasterId r:id="rId18"/>
  </p:notesMasterIdLst>
  <p:handoutMasterIdLst>
    <p:handoutMasterId r:id="rId19"/>
  </p:handoutMasterIdLst>
  <p:sldIdLst>
    <p:sldId id="268" r:id="rId14"/>
    <p:sldId id="263" r:id="rId15"/>
    <p:sldId id="265" r:id="rId16"/>
    <p:sldId id="266" r:id="rId17"/>
  </p:sldIdLst>
  <p:sldSz cx="9144000" cy="5143500" type="screen16x9"/>
  <p:notesSz cx="7010400" cy="9296400"/>
  <p:embeddedFontLst>
    <p:embeddedFont>
      <p:font typeface="Calibri" panose="020F0502020204030204" pitchFamily="34" charset="0"/>
      <p:regular r:id="rId20"/>
      <p:bold r:id="rId21"/>
      <p:italic r:id="rId22"/>
      <p:boldItalic r:id="rId23"/>
    </p:embeddedFont>
    <p:embeddedFont>
      <p:font typeface="Museo For Dell 300" panose="020B0604020202020204" charset="0"/>
      <p:regular r:id="rId24"/>
    </p:embeddedFont>
    <p:embeddedFont>
      <p:font typeface="museo sans for dell" panose="02000000000000000000" pitchFamily="2" charset="0"/>
      <p:regular r:id="rId25"/>
      <p:bold r:id="rId26"/>
    </p:embeddedFont>
    <p:embeddedFont>
      <p:font typeface="Arial Black" panose="020B0A04020102020204" pitchFamily="34" charset="0"/>
      <p:bold r:id="rId27"/>
    </p:embeddedFont>
    <p:embeddedFont>
      <p:font typeface="museo sans for dell" panose="02000000000000000000" pitchFamily="2" charset="0"/>
      <p:regular r:id="rId25"/>
      <p:bold r:id="rId26"/>
    </p:embeddedFont>
    <p:embeddedFont>
      <p:font typeface="Trebuchet MS" panose="020B0603020202020204" pitchFamily="34" charset="0"/>
      <p:regular r:id="rId28"/>
      <p:bold r:id="rId29"/>
      <p:italic r:id="rId30"/>
      <p:boldItalic r:id="rId31"/>
    </p:embeddedFont>
  </p:embeddedFontLst>
  <p:custDataLst>
    <p:tags r:id="rId32"/>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18">
          <p15:clr>
            <a:srgbClr val="A4A3A4"/>
          </p15:clr>
        </p15:guide>
        <p15:guide id="2" pos="5577">
          <p15:clr>
            <a:srgbClr val="A4A3A4"/>
          </p15:clr>
        </p15:guide>
        <p15:guide id="3" pos="18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00"/>
    <a:srgbClr val="7F7F7F"/>
    <a:srgbClr val="0085C3"/>
    <a:srgbClr val="BAD80A"/>
    <a:srgbClr val="0086CB"/>
    <a:srgbClr val="84C445"/>
    <a:srgbClr val="AAAAAA"/>
    <a:srgbClr val="C82B67"/>
    <a:srgbClr val="74CAC7"/>
    <a:srgbClr val="6E2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7606" autoAdjust="0"/>
    <p:restoredTop sz="82264" autoAdjust="0"/>
  </p:normalViewPr>
  <p:slideViewPr>
    <p:cSldViewPr snapToGrid="0">
      <p:cViewPr>
        <p:scale>
          <a:sx n="100" d="100"/>
          <a:sy n="100" d="100"/>
        </p:scale>
        <p:origin x="1678" y="127"/>
      </p:cViewPr>
      <p:guideLst>
        <p:guide orient="horz" pos="2818"/>
        <p:guide pos="5577"/>
        <p:guide pos="186"/>
      </p:guideLst>
    </p:cSldViewPr>
  </p:slideViewPr>
  <p:outlineViewPr>
    <p:cViewPr>
      <p:scale>
        <a:sx n="33" d="100"/>
        <a:sy n="33" d="100"/>
      </p:scale>
      <p:origin x="0" y="9504"/>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8" d="100"/>
          <a:sy n="88" d="100"/>
        </p:scale>
        <p:origin x="-312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5.fntdata"/><Relationship Id="rId32"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p:cNvSpPr txBox="1"/>
          <p:nvPr/>
        </p:nvSpPr>
        <p:spPr>
          <a:xfrm>
            <a:off x="0" y="9103360"/>
            <a:ext cx="7010400" cy="223138"/>
          </a:xfrm>
          <a:prstGeom prst="rect">
            <a:avLst/>
          </a:prstGeom>
          <a:noFill/>
        </p:spPr>
        <p:txBody>
          <a:bodyPr vert="horz" rtlCol="0">
            <a:spAutoFit/>
          </a:bodyPr>
          <a:lstStyle/>
          <a:p>
            <a:endParaRPr lang="en-US" sz="850" b="1">
              <a:solidFill>
                <a:srgbClr val="7F7F7F"/>
              </a:solidFill>
              <a:latin typeface="museo sans for del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p:cNvSpPr txBox="1"/>
          <p:nvPr/>
        </p:nvSpPr>
        <p:spPr>
          <a:xfrm>
            <a:off x="0" y="9103360"/>
            <a:ext cx="7010400" cy="223138"/>
          </a:xfrm>
          <a:prstGeom prst="rect">
            <a:avLst/>
          </a:prstGeom>
          <a:noFill/>
        </p:spPr>
        <p:txBody>
          <a:bodyPr vert="horz" rtlCol="0">
            <a:spAutoFit/>
          </a:bodyPr>
          <a:lstStyle/>
          <a:p>
            <a:pPr algn="l"/>
            <a:endParaRPr lang="en-US" sz="850" b="1" i="0" u="none" baseline="0">
              <a:solidFill>
                <a:srgbClr val="7F7F7F"/>
              </a:solidFill>
              <a:latin typeface="museo sans for del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my data looks like</a:t>
            </a:r>
            <a:r>
              <a:rPr lang="en-US" baseline="0" dirty="0" smtClean="0"/>
              <a:t> (unique id by employee, currently in a few databases oracle, </a:t>
            </a:r>
            <a:r>
              <a:rPr lang="en-US" baseline="0" dirty="0" err="1" smtClean="0"/>
              <a:t>peoplesoft</a:t>
            </a:r>
            <a:r>
              <a:rPr lang="en-US" baseline="0" dirty="0" smtClean="0"/>
              <a:t>, etc. and a Hadoop cluster will be set up soon)</a:t>
            </a:r>
          </a:p>
          <a:p>
            <a:r>
              <a:rPr lang="en-US" dirty="0" smtClean="0"/>
              <a:t>Internal</a:t>
            </a:r>
            <a:r>
              <a:rPr lang="en-US" baseline="0" dirty="0" smtClean="0"/>
              <a:t> job application without success</a:t>
            </a:r>
          </a:p>
          <a:p>
            <a:r>
              <a:rPr lang="en-US" baseline="0" dirty="0" smtClean="0"/>
              <a:t>Local area unemployment rates, but there’s a catch – location data is spotty, we have over 50% remote employees and many do not clarify their exact location</a:t>
            </a:r>
          </a:p>
          <a:p>
            <a:r>
              <a:rPr lang="en-US" baseline="0" dirty="0" smtClean="0"/>
              <a:t>We also have employees in over 80 countries so data for many won’t be available, don’t want to build too centrally on that</a:t>
            </a:r>
          </a:p>
          <a:p>
            <a:r>
              <a:rPr lang="en-US" baseline="0" dirty="0" smtClean="0"/>
              <a:t>Neural net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297274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18738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a:t>
            </a:fld>
            <a:endParaRPr lang="en-US" dirty="0"/>
          </a:p>
        </p:txBody>
      </p:sp>
    </p:spTree>
    <p:extLst>
      <p:ext uri="{BB962C8B-B14F-4D97-AF65-F5344CB8AC3E}">
        <p14:creationId xmlns:p14="http://schemas.microsoft.com/office/powerpoint/2010/main" val="531772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6896999"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86000"/>
            <a:ext cx="6896100" cy="276999"/>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6" name="Picture 5" descr="dell_blue_lrg_logo.png"/>
          <p:cNvPicPr>
            <a:picLocks noChangeAspect="1"/>
          </p:cNvPicPr>
          <p:nvPr userDrawn="1"/>
        </p:nvPicPr>
        <p:blipFill>
          <a:blip r:embed="rId2" cstate="screen"/>
          <a:stretch>
            <a:fillRect/>
          </a:stretch>
        </p:blipFill>
        <p:spPr bwMode="black">
          <a:xfrm>
            <a:off x="8283227" y="4303778"/>
            <a:ext cx="599303" cy="599303"/>
          </a:xfrm>
          <a:prstGeom prst="rect">
            <a:avLst/>
          </a:prstGeom>
        </p:spPr>
      </p:pic>
    </p:spTree>
    <p:extLst>
      <p:ext uri="{BB962C8B-B14F-4D97-AF65-F5344CB8AC3E}">
        <p14:creationId xmlns:p14="http://schemas.microsoft.com/office/powerpoint/2010/main" val="2730887216"/>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ll Gray divider slide ">
    <p:bg>
      <p:bgPr>
        <a:solidFill>
          <a:srgbClr val="EEEEEE"/>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rgbClr val="AAAAAA"/>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422524639"/>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6"/>
            <a:ext cx="3544570" cy="929957"/>
          </a:xfrm>
          <a:prstGeom prst="round2SameRect">
            <a:avLst>
              <a:gd name="adj1" fmla="val 13993"/>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11" name="Round Same Side Corner Rectangle 10"/>
          <p:cNvSpPr/>
          <p:nvPr userDrawn="1"/>
        </p:nvSpPr>
        <p:spPr>
          <a:xfrm rot="16200000">
            <a:off x="3447416" y="-1212215"/>
            <a:ext cx="3544570" cy="7848600"/>
          </a:xfrm>
          <a:prstGeom prst="round2SameRect">
            <a:avLst>
              <a:gd name="adj1" fmla="val 4108"/>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4" name="Text Placeholder 3"/>
          <p:cNvSpPr>
            <a:spLocks noGrp="1"/>
          </p:cNvSpPr>
          <p:nvPr>
            <p:ph type="body" sz="quarter" idx="10"/>
          </p:nvPr>
        </p:nvSpPr>
        <p:spPr>
          <a:xfrm>
            <a:off x="1829755" y="1797686"/>
            <a:ext cx="5508625" cy="1218795"/>
          </a:xfrm>
        </p:spPr>
        <p:txBody>
          <a:bodyPr/>
          <a:lstStyle>
            <a:lvl1pPr marL="0" indent="0">
              <a:buNone/>
              <a:defRPr sz="4400">
                <a:solidFill>
                  <a:schemeClr val="tx2"/>
                </a:solidFill>
                <a:latin typeface="+mn-lt"/>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5" y="3039746"/>
            <a:ext cx="5508625" cy="276999"/>
          </a:xfrm>
        </p:spPr>
        <p:txBody>
          <a:bodyPr/>
          <a:lstStyle>
            <a:lvl1pPr marL="0" indent="0">
              <a:buNone/>
              <a:defRPr sz="2000">
                <a:solidFill>
                  <a:schemeClr val="tx2"/>
                </a:solidFill>
                <a:latin typeface="+mn-lt"/>
              </a:defRPr>
            </a:lvl1pPr>
          </a:lstStyle>
          <a:p>
            <a:pPr lvl="0"/>
            <a:r>
              <a:rPr lang="en-US" dirty="0" smtClean="0"/>
              <a:t>Click to edit Master text styles</a:t>
            </a:r>
          </a:p>
        </p:txBody>
      </p:sp>
      <p:grpSp>
        <p:nvGrpSpPr>
          <p:cNvPr id="40" name="Group 39"/>
          <p:cNvGrpSpPr/>
          <p:nvPr userDrawn="1"/>
        </p:nvGrpSpPr>
        <p:grpSpPr>
          <a:xfrm>
            <a:off x="8449519" y="275988"/>
            <a:ext cx="395396" cy="395796"/>
            <a:chOff x="7191375" y="166688"/>
            <a:chExt cx="4686300" cy="4691062"/>
          </a:xfrm>
          <a:solidFill>
            <a:schemeClr val="bg2">
              <a:lumMod val="50000"/>
              <a:lumOff val="50000"/>
            </a:schemeClr>
          </a:solidFill>
        </p:grpSpPr>
        <p:sp>
          <p:nvSpPr>
            <p:cNvPr id="41" name="Freeform 40"/>
            <p:cNvSpPr>
              <a:spLocks noEditPoints="1"/>
            </p:cNvSpPr>
            <p:nvPr/>
          </p:nvSpPr>
          <p:spPr bwMode="auto">
            <a:xfrm>
              <a:off x="7791450" y="1882775"/>
              <a:ext cx="3532188" cy="1219200"/>
            </a:xfrm>
            <a:custGeom>
              <a:avLst/>
              <a:gdLst>
                <a:gd name="T0" fmla="*/ 169 w 942"/>
                <a:gd name="T1" fmla="*/ 162 h 325"/>
                <a:gd name="T2" fmla="*/ 111 w 942"/>
                <a:gd name="T3" fmla="*/ 105 h 325"/>
                <a:gd name="T4" fmla="*/ 90 w 942"/>
                <a:gd name="T5" fmla="*/ 105 h 325"/>
                <a:gd name="T6" fmla="*/ 90 w 942"/>
                <a:gd name="T7" fmla="*/ 220 h 325"/>
                <a:gd name="T8" fmla="*/ 110 w 942"/>
                <a:gd name="T9" fmla="*/ 220 h 325"/>
                <a:gd name="T10" fmla="*/ 169 w 942"/>
                <a:gd name="T11" fmla="*/ 162 h 325"/>
                <a:gd name="T12" fmla="*/ 542 w 942"/>
                <a:gd name="T13" fmla="*/ 204 h 325"/>
                <a:gd name="T14" fmla="*/ 388 w 942"/>
                <a:gd name="T15" fmla="*/ 325 h 325"/>
                <a:gd name="T16" fmla="*/ 246 w 942"/>
                <a:gd name="T17" fmla="*/ 214 h 325"/>
                <a:gd name="T18" fmla="*/ 120 w 942"/>
                <a:gd name="T19" fmla="*/ 297 h 325"/>
                <a:gd name="T20" fmla="*/ 0 w 942"/>
                <a:gd name="T21" fmla="*/ 297 h 325"/>
                <a:gd name="T22" fmla="*/ 0 w 942"/>
                <a:gd name="T23" fmla="*/ 28 h 325"/>
                <a:gd name="T24" fmla="*/ 120 w 942"/>
                <a:gd name="T25" fmla="*/ 28 h 325"/>
                <a:gd name="T26" fmla="*/ 246 w 942"/>
                <a:gd name="T27" fmla="*/ 111 h 325"/>
                <a:gd name="T28" fmla="*/ 388 w 942"/>
                <a:gd name="T29" fmla="*/ 0 h 325"/>
                <a:gd name="T30" fmla="*/ 440 w 942"/>
                <a:gd name="T31" fmla="*/ 41 h 325"/>
                <a:gd name="T32" fmla="*/ 311 w 942"/>
                <a:gd name="T33" fmla="*/ 143 h 325"/>
                <a:gd name="T34" fmla="*/ 335 w 942"/>
                <a:gd name="T35" fmla="*/ 162 h 325"/>
                <a:gd name="T36" fmla="*/ 465 w 942"/>
                <a:gd name="T37" fmla="*/ 61 h 325"/>
                <a:gd name="T38" fmla="*/ 517 w 942"/>
                <a:gd name="T39" fmla="*/ 102 h 325"/>
                <a:gd name="T40" fmla="*/ 388 w 942"/>
                <a:gd name="T41" fmla="*/ 204 h 325"/>
                <a:gd name="T42" fmla="*/ 413 w 942"/>
                <a:gd name="T43" fmla="*/ 223 h 325"/>
                <a:gd name="T44" fmla="*/ 542 w 942"/>
                <a:gd name="T45" fmla="*/ 121 h 325"/>
                <a:gd name="T46" fmla="*/ 542 w 942"/>
                <a:gd name="T47" fmla="*/ 28 h 325"/>
                <a:gd name="T48" fmla="*/ 636 w 942"/>
                <a:gd name="T49" fmla="*/ 28 h 325"/>
                <a:gd name="T50" fmla="*/ 636 w 942"/>
                <a:gd name="T51" fmla="*/ 218 h 325"/>
                <a:gd name="T52" fmla="*/ 729 w 942"/>
                <a:gd name="T53" fmla="*/ 218 h 325"/>
                <a:gd name="T54" fmla="*/ 729 w 942"/>
                <a:gd name="T55" fmla="*/ 297 h 325"/>
                <a:gd name="T56" fmla="*/ 542 w 942"/>
                <a:gd name="T57" fmla="*/ 297 h 325"/>
                <a:gd name="T58" fmla="*/ 542 w 942"/>
                <a:gd name="T59" fmla="*/ 204 h 325"/>
                <a:gd name="T60" fmla="*/ 848 w 942"/>
                <a:gd name="T61" fmla="*/ 218 h 325"/>
                <a:gd name="T62" fmla="*/ 942 w 942"/>
                <a:gd name="T63" fmla="*/ 218 h 325"/>
                <a:gd name="T64" fmla="*/ 942 w 942"/>
                <a:gd name="T65" fmla="*/ 297 h 325"/>
                <a:gd name="T66" fmla="*/ 754 w 942"/>
                <a:gd name="T67" fmla="*/ 297 h 325"/>
                <a:gd name="T68" fmla="*/ 754 w 942"/>
                <a:gd name="T69" fmla="*/ 28 h 325"/>
                <a:gd name="T70" fmla="*/ 848 w 942"/>
                <a:gd name="T71" fmla="*/ 28 h 325"/>
                <a:gd name="T72" fmla="*/ 848 w 942"/>
                <a:gd name="T73"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2" h="325">
                  <a:moveTo>
                    <a:pt x="169" y="162"/>
                  </a:moveTo>
                  <a:cubicBezTo>
                    <a:pt x="169" y="126"/>
                    <a:pt x="145" y="105"/>
                    <a:pt x="111" y="105"/>
                  </a:cubicBezTo>
                  <a:cubicBezTo>
                    <a:pt x="90" y="105"/>
                    <a:pt x="90" y="105"/>
                    <a:pt x="90" y="105"/>
                  </a:cubicBezTo>
                  <a:cubicBezTo>
                    <a:pt x="90" y="220"/>
                    <a:pt x="90" y="220"/>
                    <a:pt x="90" y="220"/>
                  </a:cubicBezTo>
                  <a:cubicBezTo>
                    <a:pt x="110" y="220"/>
                    <a:pt x="110" y="220"/>
                    <a:pt x="110" y="220"/>
                  </a:cubicBezTo>
                  <a:cubicBezTo>
                    <a:pt x="142" y="220"/>
                    <a:pt x="169" y="202"/>
                    <a:pt x="169" y="162"/>
                  </a:cubicBezTo>
                  <a:moveTo>
                    <a:pt x="542" y="204"/>
                  </a:moveTo>
                  <a:cubicBezTo>
                    <a:pt x="388" y="325"/>
                    <a:pt x="388" y="325"/>
                    <a:pt x="388" y="325"/>
                  </a:cubicBezTo>
                  <a:cubicBezTo>
                    <a:pt x="246" y="214"/>
                    <a:pt x="246" y="214"/>
                    <a:pt x="246" y="214"/>
                  </a:cubicBezTo>
                  <a:cubicBezTo>
                    <a:pt x="226" y="263"/>
                    <a:pt x="177" y="297"/>
                    <a:pt x="120" y="297"/>
                  </a:cubicBezTo>
                  <a:cubicBezTo>
                    <a:pt x="0" y="297"/>
                    <a:pt x="0" y="297"/>
                    <a:pt x="0" y="297"/>
                  </a:cubicBezTo>
                  <a:cubicBezTo>
                    <a:pt x="0" y="28"/>
                    <a:pt x="0" y="28"/>
                    <a:pt x="0" y="28"/>
                  </a:cubicBezTo>
                  <a:cubicBezTo>
                    <a:pt x="120" y="28"/>
                    <a:pt x="120" y="28"/>
                    <a:pt x="120" y="28"/>
                  </a:cubicBezTo>
                  <a:cubicBezTo>
                    <a:pt x="184" y="28"/>
                    <a:pt x="229" y="68"/>
                    <a:pt x="246" y="111"/>
                  </a:cubicBezTo>
                  <a:cubicBezTo>
                    <a:pt x="388" y="0"/>
                    <a:pt x="388" y="0"/>
                    <a:pt x="388" y="0"/>
                  </a:cubicBezTo>
                  <a:cubicBezTo>
                    <a:pt x="440" y="41"/>
                    <a:pt x="440" y="41"/>
                    <a:pt x="440" y="41"/>
                  </a:cubicBezTo>
                  <a:cubicBezTo>
                    <a:pt x="311" y="143"/>
                    <a:pt x="311" y="143"/>
                    <a:pt x="311" y="143"/>
                  </a:cubicBezTo>
                  <a:cubicBezTo>
                    <a:pt x="335" y="162"/>
                    <a:pt x="335" y="162"/>
                    <a:pt x="335" y="162"/>
                  </a:cubicBezTo>
                  <a:cubicBezTo>
                    <a:pt x="465" y="61"/>
                    <a:pt x="465" y="61"/>
                    <a:pt x="465" y="61"/>
                  </a:cubicBezTo>
                  <a:cubicBezTo>
                    <a:pt x="517" y="102"/>
                    <a:pt x="517" y="102"/>
                    <a:pt x="517" y="102"/>
                  </a:cubicBezTo>
                  <a:cubicBezTo>
                    <a:pt x="388" y="204"/>
                    <a:pt x="388" y="204"/>
                    <a:pt x="388" y="204"/>
                  </a:cubicBezTo>
                  <a:cubicBezTo>
                    <a:pt x="413" y="223"/>
                    <a:pt x="413" y="223"/>
                    <a:pt x="413" y="223"/>
                  </a:cubicBezTo>
                  <a:cubicBezTo>
                    <a:pt x="542" y="121"/>
                    <a:pt x="542" y="121"/>
                    <a:pt x="542" y="121"/>
                  </a:cubicBezTo>
                  <a:cubicBezTo>
                    <a:pt x="542" y="28"/>
                    <a:pt x="542" y="28"/>
                    <a:pt x="542" y="28"/>
                  </a:cubicBezTo>
                  <a:cubicBezTo>
                    <a:pt x="636" y="28"/>
                    <a:pt x="636" y="28"/>
                    <a:pt x="636" y="28"/>
                  </a:cubicBezTo>
                  <a:cubicBezTo>
                    <a:pt x="636" y="218"/>
                    <a:pt x="636" y="218"/>
                    <a:pt x="636" y="218"/>
                  </a:cubicBezTo>
                  <a:cubicBezTo>
                    <a:pt x="729" y="218"/>
                    <a:pt x="729" y="218"/>
                    <a:pt x="729" y="218"/>
                  </a:cubicBezTo>
                  <a:cubicBezTo>
                    <a:pt x="729" y="297"/>
                    <a:pt x="729" y="297"/>
                    <a:pt x="729" y="297"/>
                  </a:cubicBezTo>
                  <a:cubicBezTo>
                    <a:pt x="542" y="297"/>
                    <a:pt x="542" y="297"/>
                    <a:pt x="542" y="297"/>
                  </a:cubicBezTo>
                  <a:lnTo>
                    <a:pt x="542" y="204"/>
                  </a:lnTo>
                  <a:close/>
                  <a:moveTo>
                    <a:pt x="848" y="218"/>
                  </a:moveTo>
                  <a:cubicBezTo>
                    <a:pt x="942" y="218"/>
                    <a:pt x="942" y="218"/>
                    <a:pt x="942" y="218"/>
                  </a:cubicBezTo>
                  <a:cubicBezTo>
                    <a:pt x="942" y="297"/>
                    <a:pt x="942" y="297"/>
                    <a:pt x="942" y="297"/>
                  </a:cubicBezTo>
                  <a:cubicBezTo>
                    <a:pt x="754" y="297"/>
                    <a:pt x="754" y="297"/>
                    <a:pt x="754" y="297"/>
                  </a:cubicBezTo>
                  <a:cubicBezTo>
                    <a:pt x="754" y="28"/>
                    <a:pt x="754" y="28"/>
                    <a:pt x="754" y="28"/>
                  </a:cubicBezTo>
                  <a:cubicBezTo>
                    <a:pt x="848" y="28"/>
                    <a:pt x="848" y="28"/>
                    <a:pt x="848" y="28"/>
                  </a:cubicBezTo>
                  <a:lnTo>
                    <a:pt x="848" y="218"/>
                  </a:lnTo>
                  <a:close/>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sp>
          <p:nvSpPr>
            <p:cNvPr id="42" name="Freeform 41"/>
            <p:cNvSpPr>
              <a:spLocks noEditPoints="1"/>
            </p:cNvSpPr>
            <p:nvPr/>
          </p:nvSpPr>
          <p:spPr bwMode="auto">
            <a:xfrm>
              <a:off x="7191375" y="166688"/>
              <a:ext cx="4686300" cy="4691062"/>
            </a:xfrm>
            <a:custGeom>
              <a:avLst/>
              <a:gdLst>
                <a:gd name="T0" fmla="*/ 625 w 1250"/>
                <a:gd name="T1" fmla="*/ 1183 h 1251"/>
                <a:gd name="T2" fmla="*/ 67 w 1250"/>
                <a:gd name="T3" fmla="*/ 625 h 1251"/>
                <a:gd name="T4" fmla="*/ 625 w 1250"/>
                <a:gd name="T5" fmla="*/ 68 h 1251"/>
                <a:gd name="T6" fmla="*/ 1183 w 1250"/>
                <a:gd name="T7" fmla="*/ 625 h 1251"/>
                <a:gd name="T8" fmla="*/ 625 w 1250"/>
                <a:gd name="T9" fmla="*/ 1183 h 1251"/>
                <a:gd name="T10" fmla="*/ 625 w 1250"/>
                <a:gd name="T11" fmla="*/ 0 h 1251"/>
                <a:gd name="T12" fmla="*/ 0 w 1250"/>
                <a:gd name="T13" fmla="*/ 625 h 1251"/>
                <a:gd name="T14" fmla="*/ 625 w 1250"/>
                <a:gd name="T15" fmla="*/ 1251 h 1251"/>
                <a:gd name="T16" fmla="*/ 1250 w 1250"/>
                <a:gd name="T17" fmla="*/ 625 h 1251"/>
                <a:gd name="T18" fmla="*/ 625 w 1250"/>
                <a:gd name="T19" fmla="*/ 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0" h="1251">
                  <a:moveTo>
                    <a:pt x="625" y="1183"/>
                  </a:moveTo>
                  <a:cubicBezTo>
                    <a:pt x="317" y="1183"/>
                    <a:pt x="67" y="933"/>
                    <a:pt x="67" y="625"/>
                  </a:cubicBezTo>
                  <a:cubicBezTo>
                    <a:pt x="67" y="317"/>
                    <a:pt x="317" y="68"/>
                    <a:pt x="625" y="68"/>
                  </a:cubicBezTo>
                  <a:cubicBezTo>
                    <a:pt x="933" y="68"/>
                    <a:pt x="1183" y="317"/>
                    <a:pt x="1183" y="625"/>
                  </a:cubicBezTo>
                  <a:cubicBezTo>
                    <a:pt x="1183" y="933"/>
                    <a:pt x="933" y="1183"/>
                    <a:pt x="625" y="1183"/>
                  </a:cubicBezTo>
                  <a:moveTo>
                    <a:pt x="625" y="0"/>
                  </a:moveTo>
                  <a:cubicBezTo>
                    <a:pt x="280" y="0"/>
                    <a:pt x="0" y="280"/>
                    <a:pt x="0" y="625"/>
                  </a:cubicBezTo>
                  <a:cubicBezTo>
                    <a:pt x="0" y="971"/>
                    <a:pt x="280" y="1251"/>
                    <a:pt x="625" y="1251"/>
                  </a:cubicBezTo>
                  <a:cubicBezTo>
                    <a:pt x="970" y="1251"/>
                    <a:pt x="1250" y="971"/>
                    <a:pt x="1250" y="625"/>
                  </a:cubicBezTo>
                  <a:cubicBezTo>
                    <a:pt x="1250" y="280"/>
                    <a:pt x="970" y="0"/>
                    <a:pt x="625" y="0"/>
                  </a:cubicBezTo>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grpSp>
    </p:spTree>
    <p:extLst>
      <p:ext uri="{BB962C8B-B14F-4D97-AF65-F5344CB8AC3E}">
        <p14:creationId xmlns:p14="http://schemas.microsoft.com/office/powerpoint/2010/main" val="3781672324"/>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21"/>
          <p:cNvSpPr>
            <a:spLocks noGrp="1"/>
          </p:cNvSpPr>
          <p:nvPr>
            <p:ph type="ctrTitle" hasCustomPrompt="1"/>
          </p:nvPr>
        </p:nvSpPr>
        <p:spPr>
          <a:xfrm>
            <a:off x="274320" y="275760"/>
            <a:ext cx="5200791" cy="1661993"/>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274320" y="2286000"/>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44885676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274320" y="1554480"/>
            <a:ext cx="7955280" cy="301752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097280"/>
            <a:ext cx="79552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2743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3891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5200791"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52133"/>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758418532"/>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Dell - Restricted - Confidential</a:t>
            </a:r>
          </a:p>
        </p:txBody>
      </p:sp>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61029671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f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392889993"/>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26554842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106597896"/>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994142162"/>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945858"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720534395"/>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919792390"/>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332108257"/>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502156822"/>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1514399299"/>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2297336"/>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0427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208533543"/>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347025976"/>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911991"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823132305"/>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342920117"/>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460436"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05287266"/>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image" Target="../media/image1.png"/><Relationship Id="rId5" Type="http://schemas.openxmlformats.org/officeDocument/2006/relationships/slideLayout" Target="../slideLayouts/slideLayout87.xml"/><Relationship Id="rId10" Type="http://schemas.openxmlformats.org/officeDocument/2006/relationships/theme" Target="../theme/theme10.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pn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png"/><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png"/><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png"/><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png"/><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26" name="fl"/>
          <p:cNvSpPr txBox="1"/>
          <p:nvPr/>
        </p:nvSpPr>
        <p:spPr>
          <a:xfrm>
            <a:off x="0" y="4963414"/>
            <a:ext cx="184731"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endParaRPr lang="en-US" sz="850" b="1" i="0" u="none" baseline="0" dirty="0" err="1" smtClean="0">
              <a:solidFill>
                <a:srgbClr val="7F7F7F"/>
              </a:solidFill>
              <a:latin typeface="museo sans for dell"/>
            </a:endParaRPr>
          </a:p>
        </p:txBody>
      </p:sp>
      <p:pic>
        <p:nvPicPr>
          <p:cNvPr id="17" name="Picture 16" descr="dell_gray_logo.png"/>
          <p:cNvPicPr>
            <a:picLocks noChangeAspect="1"/>
          </p:cNvPicPr>
          <p:nvPr/>
        </p:nvPicPr>
        <p:blipFill>
          <a:blip r:embed="rId14" cstate="screen"/>
          <a:stretch>
            <a:fillRect/>
          </a:stretch>
        </p:blipFill>
        <p:spPr bwMode="black">
          <a:xfrm>
            <a:off x="8414827" y="4463106"/>
            <a:ext cx="470835" cy="47083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366"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32" r:id="rId11"/>
    <p:sldLayoutId id="2147484367" r:id="rId1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9" name="fl"/>
          <p:cNvSpPr txBox="1"/>
          <p:nvPr/>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pic>
        <p:nvPicPr>
          <p:cNvPr id="7" name="Picture 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8" name="TextBox 7"/>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7946"/>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p:txBody>
      </p:sp>
      <p:sp>
        <p:nvSpPr>
          <p:cNvPr id="15" name="TextBox 14" hidden="1"/>
          <p:cNvSpPr txBox="1"/>
          <p:nvPr/>
        </p:nvSpPr>
        <p:spPr>
          <a:xfrm>
            <a:off x="1895476" y="4823848"/>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3/14/2016</a:t>
            </a:fld>
            <a:endParaRPr lang="en-US" sz="1000" dirty="0" smtClean="0">
              <a:solidFill>
                <a:schemeClr val="tx2"/>
              </a:solidFill>
              <a:latin typeface="+mn-lt"/>
            </a:endParaRPr>
          </a:p>
        </p:txBody>
      </p:sp>
      <p:sp>
        <p:nvSpPr>
          <p:cNvPr id="2" name="fl"/>
          <p:cNvSpPr txBox="1"/>
          <p:nvPr/>
        </p:nvSpPr>
        <p:spPr>
          <a:xfrm>
            <a:off x="0" y="4963414"/>
            <a:ext cx="9144000" cy="210058"/>
          </a:xfrm>
          <a:prstGeom prst="rect">
            <a:avLst/>
          </a:prstGeom>
          <a:no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
        <p:nvSpPr>
          <p:cNvPr id="10" name="TextBox 9"/>
          <p:cNvSpPr txBox="1"/>
          <p:nvPr/>
        </p:nvSpPr>
        <p:spPr>
          <a:xfrm>
            <a:off x="290513" y="4797245"/>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2"/>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2"/>
              </a:solidFill>
              <a:latin typeface="+mn-lt"/>
              <a:ea typeface="+mn-ea"/>
              <a:cs typeface="+mn-cs"/>
            </a:endParaRPr>
          </a:p>
        </p:txBody>
      </p:sp>
      <p:pic>
        <p:nvPicPr>
          <p:cNvPr id="14" name="Picture 13" descr="dell_white_logo.png"/>
          <p:cNvPicPr>
            <a:picLocks noChangeAspect="1"/>
          </p:cNvPicPr>
          <p:nvPr/>
        </p:nvPicPr>
        <p:blipFill>
          <a:blip r:embed="rId9" cstate="screen"/>
          <a:stretch>
            <a:fillRect/>
          </a:stretch>
        </p:blipFill>
        <p:spPr bwMode="black">
          <a:xfrm>
            <a:off x="8426829" y="4448704"/>
            <a:ext cx="475126" cy="475126"/>
          </a:xfrm>
          <a:prstGeom prst="rect">
            <a:avLst/>
          </a:prstGeom>
        </p:spPr>
      </p:pic>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3/14/2016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3443968" y="-1215120"/>
            <a:ext cx="3540580" cy="7859487"/>
          </a:xfrm>
          <a:prstGeom prst="round2SameRect">
            <a:avLst>
              <a:gd name="adj1" fmla="val 3600"/>
              <a:gd name="adj2" fmla="val 0"/>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3" name="Text Placeholder 2"/>
          <p:cNvSpPr>
            <a:spLocks noGrp="1"/>
          </p:cNvSpPr>
          <p:nvPr>
            <p:ph type="body" sz="quarter" idx="11"/>
          </p:nvPr>
        </p:nvSpPr>
        <p:spPr>
          <a:xfrm>
            <a:off x="1526674" y="1126671"/>
            <a:ext cx="5508625" cy="3218543"/>
          </a:xfrm>
        </p:spPr>
        <p:txBody>
          <a:bodyPr>
            <a:normAutofit fontScale="92500" lnSpcReduction="10000"/>
          </a:bodyPr>
          <a:lstStyle/>
          <a:p>
            <a:r>
              <a:rPr lang="en-US" sz="4400" dirty="0" smtClean="0">
                <a:latin typeface="Calibri" panose="020F0502020204030204" pitchFamily="34" charset="0"/>
              </a:rPr>
              <a:t>Dat2 Final Project</a:t>
            </a:r>
            <a:endParaRPr lang="en-US" sz="4400" dirty="0">
              <a:latin typeface="Calibri" panose="020F0502020204030204" pitchFamily="34" charset="0"/>
            </a:endParaRPr>
          </a:p>
          <a:p>
            <a:r>
              <a:rPr lang="en-US" sz="3200" dirty="0">
                <a:latin typeface="Calibri" panose="020F0502020204030204" pitchFamily="34" charset="0"/>
              </a:rPr>
              <a:t>	</a:t>
            </a:r>
            <a:r>
              <a:rPr lang="en-US" sz="3200" dirty="0" smtClean="0">
                <a:latin typeface="Calibri" panose="020F0502020204030204" pitchFamily="34" charset="0"/>
              </a:rPr>
              <a:t>Part 1: Lightning Talk</a:t>
            </a:r>
          </a:p>
          <a:p>
            <a:endParaRPr lang="en-US" sz="3200" dirty="0">
              <a:latin typeface="Calibri" panose="020F0502020204030204" pitchFamily="34" charset="0"/>
            </a:endParaRPr>
          </a:p>
          <a:p>
            <a:endParaRPr lang="en-US" sz="3200" dirty="0" smtClean="0">
              <a:latin typeface="Calibri" panose="020F0502020204030204" pitchFamily="34" charset="0"/>
            </a:endParaRPr>
          </a:p>
          <a:p>
            <a:endParaRPr lang="en-US" sz="1600" dirty="0" smtClean="0">
              <a:latin typeface="Calibri" panose="020F0502020204030204" pitchFamily="34" charset="0"/>
            </a:endParaRPr>
          </a:p>
          <a:p>
            <a:pPr>
              <a:lnSpc>
                <a:spcPct val="110000"/>
              </a:lnSpc>
              <a:spcBef>
                <a:spcPts val="0"/>
              </a:spcBef>
            </a:pPr>
            <a:r>
              <a:rPr lang="en-US" sz="1800" dirty="0" smtClean="0">
                <a:latin typeface="Calibri" panose="020F0502020204030204" pitchFamily="34" charset="0"/>
              </a:rPr>
              <a:t>Zane Harris</a:t>
            </a:r>
          </a:p>
          <a:p>
            <a:pPr>
              <a:lnSpc>
                <a:spcPct val="110000"/>
              </a:lnSpc>
              <a:spcBef>
                <a:spcPts val="0"/>
              </a:spcBef>
            </a:pPr>
            <a:r>
              <a:rPr lang="en-US" sz="1800" dirty="0" smtClean="0">
                <a:latin typeface="Calibri" panose="020F0502020204030204" pitchFamily="34" charset="0"/>
              </a:rPr>
              <a:t>March 2016</a:t>
            </a:r>
          </a:p>
          <a:p>
            <a:endParaRPr lang="en-US" sz="1200" dirty="0">
              <a:latin typeface="Calibri" panose="020F0502020204030204" pitchFamily="34" charset="0"/>
            </a:endParaRPr>
          </a:p>
          <a:p>
            <a:endParaRPr lang="en-US" sz="1600" dirty="0">
              <a:latin typeface="Calibri" panose="020F0502020204030204" pitchFamily="34" charset="0"/>
            </a:endParaRPr>
          </a:p>
        </p:txBody>
      </p:sp>
      <p:sp>
        <p:nvSpPr>
          <p:cNvPr id="2" name="Oval 1"/>
          <p:cNvSpPr/>
          <p:nvPr/>
        </p:nvSpPr>
        <p:spPr>
          <a:xfrm>
            <a:off x="8284028" y="103415"/>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Tree>
    <p:extLst>
      <p:ext uri="{BB962C8B-B14F-4D97-AF65-F5344CB8AC3E}">
        <p14:creationId xmlns:p14="http://schemas.microsoft.com/office/powerpoint/2010/main" val="279089782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8300616" y="4347310"/>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11" name="Rectangle 10"/>
          <p:cNvSpPr>
            <a:spLocks noChangeArrowheads="1"/>
          </p:cNvSpPr>
          <p:nvPr/>
        </p:nvSpPr>
        <p:spPr bwMode="auto">
          <a:xfrm>
            <a:off x="6251747" y="1330031"/>
            <a:ext cx="2205468" cy="3476665"/>
          </a:xfrm>
          <a:prstGeom prst="rect">
            <a:avLst/>
          </a:prstGeom>
          <a:solidFill>
            <a:srgbClr val="84C445"/>
          </a:solidFill>
          <a:ln w="6"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grpSp>
        <p:nvGrpSpPr>
          <p:cNvPr id="21" name="Group 20"/>
          <p:cNvGrpSpPr/>
          <p:nvPr/>
        </p:nvGrpSpPr>
        <p:grpSpPr>
          <a:xfrm>
            <a:off x="601235" y="3469016"/>
            <a:ext cx="5142172" cy="1335253"/>
            <a:chOff x="49263" y="2918818"/>
            <a:chExt cx="3305173" cy="1335253"/>
          </a:xfrm>
        </p:grpSpPr>
        <p:sp>
          <p:nvSpPr>
            <p:cNvPr id="32" name="Freeform 5"/>
            <p:cNvSpPr>
              <a:spLocks/>
            </p:cNvSpPr>
            <p:nvPr/>
          </p:nvSpPr>
          <p:spPr bwMode="auto">
            <a:xfrm>
              <a:off x="125461" y="3002463"/>
              <a:ext cx="3228975" cy="1251608"/>
            </a:xfrm>
            <a:prstGeom prst="rect">
              <a:avLst/>
            </a:prstGeom>
            <a:solidFill>
              <a:schemeClr val="tx1">
                <a:lumMod val="50000"/>
              </a:schemeClr>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chemeClr val="bg2"/>
                  </a:solidFill>
                  <a:latin typeface="Calibri" panose="020F0502020204030204" pitchFamily="34" charset="0"/>
                </a:rPr>
                <a:t>Employees will </a:t>
              </a:r>
              <a:r>
                <a:rPr lang="en-US" sz="1050" kern="0" dirty="0" smtClean="0">
                  <a:solidFill>
                    <a:schemeClr val="bg2"/>
                  </a:solidFill>
                  <a:latin typeface="Calibri" panose="020F0502020204030204" pitchFamily="34" charset="0"/>
                </a:rPr>
                <a:t>be more likely to voluntarily maintain employment when they see incremental salary increases, receive rewards/recognition, and have opportunities to make lateral and promotional movements. </a:t>
              </a:r>
              <a:endParaRPr kumimoji="0" lang="en-US" sz="1050" b="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19" name="Freeform 5"/>
            <p:cNvSpPr>
              <a:spLocks/>
            </p:cNvSpPr>
            <p:nvPr/>
          </p:nvSpPr>
          <p:spPr bwMode="auto">
            <a:xfrm>
              <a:off x="49263" y="2918818"/>
              <a:ext cx="3228975" cy="1251608"/>
            </a:xfrm>
            <a:prstGeom prst="rect">
              <a:avLst/>
            </a:prstGeom>
            <a:solidFill>
              <a:schemeClr val="tx1"/>
            </a:solidFill>
            <a:ln w="3" cap="flat">
              <a:solidFill>
                <a:schemeClr val="tx1">
                  <a:lumMod val="50000"/>
                </a:schemeClr>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Employees will </a:t>
              </a:r>
              <a:r>
                <a:rPr lang="en-US" sz="1000" kern="0" dirty="0" smtClean="0">
                  <a:solidFill>
                    <a:schemeClr val="bg2"/>
                  </a:solidFill>
                  <a:latin typeface="Calibri" panose="020F0502020204030204" pitchFamily="34" charset="0"/>
                </a:rPr>
                <a:t>be more likely to voluntarily maintain employment when they receive incremental salary increases, receive rewards/recognition, and have promotional and lateral movement opportunities. Additionally, there will be a limit to the effects of (and possibly negative relationship to) rewards/recognition and movement opportunities when they are not accompanied by significant pay increases within certain amounts of time.</a:t>
              </a:r>
              <a:endParaRPr kumimoji="0" lang="en-US" sz="1000" b="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24" name="Title 1"/>
          <p:cNvSpPr>
            <a:spLocks noGrp="1"/>
          </p:cNvSpPr>
          <p:nvPr>
            <p:ph type="title"/>
          </p:nvPr>
        </p:nvSpPr>
        <p:spPr>
          <a:xfrm>
            <a:off x="686619" y="2919893"/>
            <a:ext cx="3228975" cy="509728"/>
          </a:xfrm>
        </p:spPr>
        <p:txBody>
          <a:bodyPr/>
          <a:lstStyle/>
          <a:p>
            <a:r>
              <a:rPr lang="en-US" sz="3200" b="1" dirty="0" smtClean="0">
                <a:solidFill>
                  <a:schemeClr val="tx1">
                    <a:lumMod val="50000"/>
                  </a:schemeClr>
                </a:solidFill>
                <a:latin typeface="Calibri" panose="020F0502020204030204" pitchFamily="34" charset="0"/>
              </a:rPr>
              <a:t>Hypothesis</a:t>
            </a:r>
            <a:endParaRPr lang="en-US" sz="3200" b="1" dirty="0">
              <a:solidFill>
                <a:schemeClr val="tx1">
                  <a:lumMod val="50000"/>
                </a:schemeClr>
              </a:solidFill>
              <a:latin typeface="Calibri" panose="020F0502020204030204" pitchFamily="34" charset="0"/>
            </a:endParaRPr>
          </a:p>
        </p:txBody>
      </p:sp>
      <p:sp>
        <p:nvSpPr>
          <p:cNvPr id="4" name="Rectangle 3"/>
          <p:cNvSpPr>
            <a:spLocks noChangeArrowheads="1"/>
          </p:cNvSpPr>
          <p:nvPr/>
        </p:nvSpPr>
        <p:spPr bwMode="auto">
          <a:xfrm flipH="1">
            <a:off x="6115271" y="1250697"/>
            <a:ext cx="2242016" cy="3472354"/>
          </a:xfrm>
          <a:prstGeom prst="rect">
            <a:avLst/>
          </a:prstGeom>
          <a:solidFill>
            <a:schemeClr val="tx1"/>
          </a:solidFill>
          <a:ln w="6" cap="flat">
            <a:solidFill>
              <a:srgbClr val="84C44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5" name="Freeform 22"/>
          <p:cNvSpPr>
            <a:spLocks/>
          </p:cNvSpPr>
          <p:nvPr/>
        </p:nvSpPr>
        <p:spPr bwMode="auto">
          <a:xfrm flipH="1">
            <a:off x="6183341" y="1324359"/>
            <a:ext cx="2095502"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rgbClr val="444444"/>
                </a:solidFill>
                <a:latin typeface="Calibri" panose="020F0502020204030204" pitchFamily="34" charset="0"/>
              </a:rPr>
              <a:t>Lateral Movement</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6" name="Freeform 23"/>
          <p:cNvSpPr>
            <a:spLocks/>
          </p:cNvSpPr>
          <p:nvPr/>
        </p:nvSpPr>
        <p:spPr bwMode="auto">
          <a:xfrm flipH="1">
            <a:off x="6183341" y="1554355"/>
            <a:ext cx="2095502"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rgbClr val="444444"/>
                </a:solidFill>
                <a:latin typeface="Calibri" panose="020F0502020204030204" pitchFamily="34" charset="0"/>
              </a:rPr>
              <a:t>Promotions</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8" name="Freeform 25"/>
          <p:cNvSpPr>
            <a:spLocks/>
          </p:cNvSpPr>
          <p:nvPr/>
        </p:nvSpPr>
        <p:spPr bwMode="auto">
          <a:xfrm flipH="1">
            <a:off x="6183341" y="1783035"/>
            <a:ext cx="2095502"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a:solidFill>
                  <a:srgbClr val="444444"/>
                </a:solidFill>
                <a:latin typeface="Calibri" panose="020F0502020204030204" pitchFamily="34" charset="0"/>
              </a:rPr>
              <a:t>Rewards / Recognition</a:t>
            </a:r>
          </a:p>
        </p:txBody>
      </p:sp>
      <p:sp>
        <p:nvSpPr>
          <p:cNvPr id="9" name="Freeform 26"/>
          <p:cNvSpPr>
            <a:spLocks/>
          </p:cNvSpPr>
          <p:nvPr/>
        </p:nvSpPr>
        <p:spPr bwMode="auto">
          <a:xfrm flipH="1">
            <a:off x="6183341" y="2004902"/>
            <a:ext cx="2095502"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rgbClr val="444444"/>
                </a:solidFill>
                <a:latin typeface="Calibri" panose="020F0502020204030204" pitchFamily="34" charset="0"/>
              </a:rPr>
              <a:t>Compensation data</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12" name="Freeform 22"/>
          <p:cNvSpPr>
            <a:spLocks/>
          </p:cNvSpPr>
          <p:nvPr/>
        </p:nvSpPr>
        <p:spPr bwMode="auto">
          <a:xfrm>
            <a:off x="6190486" y="2453669"/>
            <a:ext cx="2088357"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50" i="0" u="none" strike="noStrike" kern="0" cap="none" spc="0" normalizeH="0" baseline="0" noProof="0" dirty="0" smtClean="0">
                <a:ln>
                  <a:noFill/>
                </a:ln>
                <a:solidFill>
                  <a:srgbClr val="444444"/>
                </a:solidFill>
                <a:effectLst/>
                <a:uLnTx/>
                <a:uFillTx/>
                <a:latin typeface="Calibri" panose="020F0502020204030204" pitchFamily="34" charset="0"/>
              </a:rPr>
              <a:t>Grade Level</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13" name="Freeform 23"/>
          <p:cNvSpPr>
            <a:spLocks/>
          </p:cNvSpPr>
          <p:nvPr/>
        </p:nvSpPr>
        <p:spPr bwMode="auto">
          <a:xfrm>
            <a:off x="6190486" y="2683663"/>
            <a:ext cx="2088357"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50" i="0" u="none" strike="noStrike" kern="0" cap="none" spc="0" normalizeH="0" baseline="0" noProof="0" dirty="0" smtClean="0">
                <a:ln>
                  <a:noFill/>
                </a:ln>
                <a:solidFill>
                  <a:srgbClr val="444444"/>
                </a:solidFill>
                <a:effectLst/>
                <a:uLnTx/>
                <a:uFillTx/>
                <a:latin typeface="Calibri" panose="020F0502020204030204" pitchFamily="34" charset="0"/>
              </a:rPr>
              <a:t>Education</a:t>
            </a:r>
            <a:r>
              <a:rPr kumimoji="0" lang="en-US" sz="1050" i="0" u="none" strike="noStrike" kern="0" cap="none" spc="0" normalizeH="0" noProof="0" dirty="0" smtClean="0">
                <a:ln>
                  <a:noFill/>
                </a:ln>
                <a:solidFill>
                  <a:srgbClr val="444444"/>
                </a:solidFill>
                <a:effectLst/>
                <a:uLnTx/>
                <a:uFillTx/>
                <a:latin typeface="Calibri" panose="020F0502020204030204" pitchFamily="34" charset="0"/>
              </a:rPr>
              <a:t> Level</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14" name="Freeform 24"/>
          <p:cNvSpPr>
            <a:spLocks/>
          </p:cNvSpPr>
          <p:nvPr/>
        </p:nvSpPr>
        <p:spPr bwMode="auto">
          <a:xfrm>
            <a:off x="6190486" y="2912345"/>
            <a:ext cx="2088357"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50" i="0" u="none" strike="noStrike" kern="0" cap="none" spc="0" normalizeH="0" baseline="0" noProof="0" dirty="0" smtClean="0">
                <a:ln>
                  <a:noFill/>
                </a:ln>
                <a:solidFill>
                  <a:srgbClr val="444444"/>
                </a:solidFill>
                <a:effectLst/>
                <a:uLnTx/>
                <a:uFillTx/>
                <a:latin typeface="Calibri" panose="020F0502020204030204" pitchFamily="34" charset="0"/>
              </a:rPr>
              <a:t>Age,</a:t>
            </a:r>
            <a:r>
              <a:rPr kumimoji="0" lang="en-US" sz="1050" i="0" u="none" strike="noStrike" kern="0" cap="none" spc="0" normalizeH="0" noProof="0" dirty="0" smtClean="0">
                <a:ln>
                  <a:noFill/>
                </a:ln>
                <a:solidFill>
                  <a:srgbClr val="444444"/>
                </a:solidFill>
                <a:effectLst/>
                <a:uLnTx/>
                <a:uFillTx/>
                <a:latin typeface="Calibri" panose="020F0502020204030204" pitchFamily="34" charset="0"/>
              </a:rPr>
              <a:t> gender, diversity </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15" name="Freeform 25"/>
          <p:cNvSpPr>
            <a:spLocks/>
          </p:cNvSpPr>
          <p:nvPr/>
        </p:nvSpPr>
        <p:spPr bwMode="auto">
          <a:xfrm>
            <a:off x="6190486" y="3142339"/>
            <a:ext cx="2088357"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50" i="0" u="none" strike="noStrike" kern="0" cap="none" spc="0" normalizeH="0" baseline="0" noProof="0" dirty="0" smtClean="0">
                <a:ln>
                  <a:noFill/>
                </a:ln>
                <a:solidFill>
                  <a:srgbClr val="444444"/>
                </a:solidFill>
                <a:effectLst/>
                <a:uLnTx/>
                <a:uFillTx/>
                <a:latin typeface="Calibri" panose="020F0502020204030204" pitchFamily="34" charset="0"/>
              </a:rPr>
              <a:t>Training / </a:t>
            </a:r>
            <a:r>
              <a:rPr kumimoji="0" lang="en-US" sz="1050" i="0" u="none" strike="noStrike" kern="0" cap="none" spc="0" normalizeH="0" baseline="0" noProof="0" dirty="0" smtClean="0">
                <a:ln>
                  <a:noFill/>
                </a:ln>
                <a:solidFill>
                  <a:srgbClr val="444444"/>
                </a:solidFill>
                <a:effectLst/>
                <a:uLnTx/>
                <a:uFillTx/>
                <a:latin typeface="Calibri" panose="020F0502020204030204" pitchFamily="34" charset="0"/>
              </a:rPr>
              <a:t>Learning &amp; Develop.</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16" name="Freeform 26"/>
          <p:cNvSpPr>
            <a:spLocks/>
          </p:cNvSpPr>
          <p:nvPr/>
        </p:nvSpPr>
        <p:spPr bwMode="auto">
          <a:xfrm>
            <a:off x="6190486" y="3372333"/>
            <a:ext cx="2088357"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rgbClr val="444444"/>
                </a:solidFill>
                <a:latin typeface="Calibri" panose="020F0502020204030204" pitchFamily="34" charset="0"/>
              </a:rPr>
              <a:t>Performance (Sales only)</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25" name="Freeform 26"/>
          <p:cNvSpPr>
            <a:spLocks/>
          </p:cNvSpPr>
          <p:nvPr/>
        </p:nvSpPr>
        <p:spPr bwMode="auto">
          <a:xfrm>
            <a:off x="6190486" y="3583038"/>
            <a:ext cx="2088358"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noProof="0" dirty="0" smtClean="0">
                <a:solidFill>
                  <a:srgbClr val="444444"/>
                </a:solidFill>
                <a:latin typeface="Calibri" panose="020F0502020204030204" pitchFamily="34" charset="0"/>
              </a:rPr>
              <a:t>Geolocation</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26" name="Freeform 26"/>
          <p:cNvSpPr>
            <a:spLocks/>
          </p:cNvSpPr>
          <p:nvPr/>
        </p:nvSpPr>
        <p:spPr bwMode="auto">
          <a:xfrm>
            <a:off x="6190486" y="3794690"/>
            <a:ext cx="2088358"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noProof="0" dirty="0" smtClean="0">
                <a:solidFill>
                  <a:srgbClr val="444444"/>
                </a:solidFill>
                <a:latin typeface="Calibri" panose="020F0502020204030204" pitchFamily="34" charset="0"/>
              </a:rPr>
              <a:t>NPS (Proxy </a:t>
            </a:r>
            <a:r>
              <a:rPr lang="en-US" sz="1050" kern="0" dirty="0" smtClean="0">
                <a:solidFill>
                  <a:srgbClr val="444444"/>
                </a:solidFill>
                <a:latin typeface="Calibri" panose="020F0502020204030204" pitchFamily="34" charset="0"/>
              </a:rPr>
              <a:t>Engagement Score)</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29" name="Freeform 26"/>
          <p:cNvSpPr>
            <a:spLocks/>
          </p:cNvSpPr>
          <p:nvPr/>
        </p:nvSpPr>
        <p:spPr bwMode="auto">
          <a:xfrm flipH="1">
            <a:off x="6190486" y="2231802"/>
            <a:ext cx="2095502"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rgbClr val="444444"/>
                </a:solidFill>
                <a:latin typeface="Calibri" panose="020F0502020204030204" pitchFamily="34" charset="0"/>
              </a:rPr>
              <a:t>Function / role </a:t>
            </a:r>
            <a:endParaRPr kumimoji="0" lang="en-US" sz="105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33" name="Title 1"/>
          <p:cNvSpPr txBox="1">
            <a:spLocks/>
          </p:cNvSpPr>
          <p:nvPr/>
        </p:nvSpPr>
        <p:spPr bwMode="auto">
          <a:xfrm>
            <a:off x="6251747" y="771210"/>
            <a:ext cx="2139940" cy="44696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b="1" kern="0" dirty="0" smtClean="0">
                <a:solidFill>
                  <a:srgbClr val="84C445"/>
                </a:solidFill>
                <a:latin typeface="Calibri" panose="020F0502020204030204" pitchFamily="34" charset="0"/>
              </a:rPr>
              <a:t>Data</a:t>
            </a:r>
            <a:endParaRPr lang="en-US" sz="3200" b="1" kern="0" dirty="0">
              <a:solidFill>
                <a:srgbClr val="84C445"/>
              </a:solidFill>
              <a:latin typeface="Calibri" panose="020F0502020204030204" pitchFamily="34" charset="0"/>
            </a:endParaRPr>
          </a:p>
        </p:txBody>
      </p:sp>
      <p:grpSp>
        <p:nvGrpSpPr>
          <p:cNvPr id="34" name="Group 33"/>
          <p:cNvGrpSpPr/>
          <p:nvPr/>
        </p:nvGrpSpPr>
        <p:grpSpPr>
          <a:xfrm>
            <a:off x="601235" y="1260506"/>
            <a:ext cx="5106431" cy="1335253"/>
            <a:chOff x="49263" y="2918818"/>
            <a:chExt cx="3305173" cy="1335253"/>
          </a:xfrm>
        </p:grpSpPr>
        <p:sp>
          <p:nvSpPr>
            <p:cNvPr id="35" name="Freeform 5"/>
            <p:cNvSpPr>
              <a:spLocks/>
            </p:cNvSpPr>
            <p:nvPr/>
          </p:nvSpPr>
          <p:spPr bwMode="auto">
            <a:xfrm>
              <a:off x="125461" y="3002463"/>
              <a:ext cx="3228975" cy="1251608"/>
            </a:xfrm>
            <a:prstGeom prst="rect">
              <a:avLst/>
            </a:prstGeom>
            <a:solidFill>
              <a:schemeClr val="bg1"/>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chemeClr val="bg2"/>
                  </a:solidFill>
                  <a:latin typeface="Calibri" panose="020F0502020204030204" pitchFamily="34" charset="0"/>
                </a:rPr>
                <a:t>Employees will </a:t>
              </a:r>
              <a:r>
                <a:rPr lang="en-US" sz="1050" kern="0" dirty="0" smtClean="0">
                  <a:solidFill>
                    <a:schemeClr val="bg2"/>
                  </a:solidFill>
                  <a:latin typeface="Calibri" panose="020F0502020204030204" pitchFamily="34" charset="0"/>
                </a:rPr>
                <a:t>be more likely to voluntarily maintain employment when they see incremental salary increases, receive rewards/recognition, and have opportunities to make lateral and promotional movements. </a:t>
              </a:r>
              <a:endParaRPr kumimoji="0" lang="en-US" sz="105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36" name="Freeform 5"/>
            <p:cNvSpPr>
              <a:spLocks/>
            </p:cNvSpPr>
            <p:nvPr/>
          </p:nvSpPr>
          <p:spPr bwMode="auto">
            <a:xfrm>
              <a:off x="49263" y="2918818"/>
              <a:ext cx="3228975" cy="1251608"/>
            </a:xfrm>
            <a:prstGeom prst="rect">
              <a:avLst/>
            </a:prstGeom>
            <a:solidFill>
              <a:schemeClr val="tx1"/>
            </a:solidFill>
            <a:ln w="3"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Current efforts to decrease voluntary attrition are highly influenced by human bias and could be better informed by data. Managers across the </a:t>
              </a:r>
              <a:r>
                <a:rPr lang="en-US" sz="1000" kern="0" dirty="0" smtClean="0">
                  <a:solidFill>
                    <a:schemeClr val="bg2"/>
                  </a:solidFill>
                  <a:latin typeface="Calibri" panose="020F0502020204030204" pitchFamily="34" charset="0"/>
                </a:rPr>
                <a:t>company </a:t>
              </a:r>
              <a:r>
                <a:rPr lang="en-US" sz="1000" kern="0" dirty="0" smtClean="0">
                  <a:solidFill>
                    <a:schemeClr val="bg2"/>
                  </a:solidFill>
                  <a:latin typeface="Calibri" panose="020F0502020204030204" pitchFamily="34" charset="0"/>
                </a:rPr>
                <a:t>are not informed on potential flight risk and therefore cannot be proactive in retaining top performers. Ideally, a flight risk probability assigned to existing employees would be implemented for FY17, using 36 months of historical data and will help managers decide how to optimally utilize their limited resources so that top performers are more likely to stay and underperformers experience their natural attrition. </a:t>
              </a:r>
              <a:endParaRPr kumimoji="0" lang="en-US" sz="100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37" name="Title 1"/>
          <p:cNvSpPr txBox="1">
            <a:spLocks/>
          </p:cNvSpPr>
          <p:nvPr/>
        </p:nvSpPr>
        <p:spPr bwMode="auto">
          <a:xfrm>
            <a:off x="712365" y="765600"/>
            <a:ext cx="2202935"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b="1" kern="0" dirty="0" smtClean="0">
                <a:latin typeface="Calibri" panose="020F0502020204030204" pitchFamily="34" charset="0"/>
              </a:rPr>
              <a:t>Problem</a:t>
            </a:r>
            <a:endParaRPr lang="en-US" sz="3200" b="1" kern="0" dirty="0">
              <a:latin typeface="Calibri" panose="020F0502020204030204" pitchFamily="34" charset="0"/>
            </a:endParaRPr>
          </a:p>
        </p:txBody>
      </p:sp>
      <p:sp>
        <p:nvSpPr>
          <p:cNvPr id="49" name="Freeform 26"/>
          <p:cNvSpPr>
            <a:spLocks/>
          </p:cNvSpPr>
          <p:nvPr/>
        </p:nvSpPr>
        <p:spPr bwMode="auto">
          <a:xfrm>
            <a:off x="6197630" y="4023737"/>
            <a:ext cx="2088358"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noProof="0" dirty="0" smtClean="0">
                <a:solidFill>
                  <a:srgbClr val="444444"/>
                </a:solidFill>
                <a:latin typeface="Calibri" panose="020F0502020204030204" pitchFamily="34" charset="0"/>
              </a:rPr>
              <a:t>Disciplinary actions</a:t>
            </a:r>
            <a:endParaRPr kumimoji="0" lang="en-US" sz="1050" b="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51" name="Freeform 26"/>
          <p:cNvSpPr>
            <a:spLocks/>
          </p:cNvSpPr>
          <p:nvPr/>
        </p:nvSpPr>
        <p:spPr bwMode="auto">
          <a:xfrm>
            <a:off x="6204774" y="4237384"/>
            <a:ext cx="2088358" cy="269059"/>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noProof="0" dirty="0" smtClean="0">
                <a:solidFill>
                  <a:srgbClr val="444444"/>
                </a:solidFill>
                <a:latin typeface="Calibri" panose="020F0502020204030204" pitchFamily="34" charset="0"/>
              </a:rPr>
              <a:t>Hierarchical </a:t>
            </a:r>
            <a:endParaRPr kumimoji="0" lang="en-US" sz="1050" b="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52" name="Freeform 26"/>
          <p:cNvSpPr>
            <a:spLocks/>
          </p:cNvSpPr>
          <p:nvPr/>
        </p:nvSpPr>
        <p:spPr bwMode="auto">
          <a:xfrm>
            <a:off x="6211918" y="4459251"/>
            <a:ext cx="2088358" cy="269472"/>
          </a:xfrm>
          <a:prstGeom prst="rect">
            <a:avLst/>
          </a:prstGeom>
          <a:no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noProof="0" dirty="0" smtClean="0">
                <a:solidFill>
                  <a:srgbClr val="444444"/>
                </a:solidFill>
                <a:latin typeface="Calibri" panose="020F0502020204030204" pitchFamily="34" charset="0"/>
              </a:rPr>
              <a:t>Tenure</a:t>
            </a:r>
            <a:endParaRPr kumimoji="0" lang="en-US" sz="1050" b="0" i="0" u="none" strike="noStrike" kern="0" cap="none" spc="0" normalizeH="0" baseline="0" noProof="0" dirty="0">
              <a:ln>
                <a:noFill/>
              </a:ln>
              <a:solidFill>
                <a:srgbClr val="444444"/>
              </a:solidFill>
              <a:effectLst/>
              <a:uLnTx/>
              <a:uFillTx/>
              <a:latin typeface="Calibri" panose="020F0502020204030204" pitchFamily="34" charset="0"/>
            </a:endParaRPr>
          </a:p>
        </p:txBody>
      </p:sp>
      <p:sp>
        <p:nvSpPr>
          <p:cNvPr id="55" name="Title 1"/>
          <p:cNvSpPr txBox="1">
            <a:spLocks/>
          </p:cNvSpPr>
          <p:nvPr/>
        </p:nvSpPr>
        <p:spPr bwMode="auto">
          <a:xfrm>
            <a:off x="54558" y="44072"/>
            <a:ext cx="4772275"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kern="0" dirty="0" smtClean="0">
                <a:solidFill>
                  <a:srgbClr val="7F7F7F"/>
                </a:solidFill>
                <a:latin typeface="Calibri" panose="020F0502020204030204" pitchFamily="34" charset="0"/>
              </a:rPr>
              <a:t>Flight Risk</a:t>
            </a:r>
            <a:endParaRPr lang="en-US" sz="3200" kern="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151675433"/>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8378571" y="4450724"/>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22" name="Rounded Rectangle 21"/>
          <p:cNvSpPr/>
          <p:nvPr/>
        </p:nvSpPr>
        <p:spPr>
          <a:xfrm>
            <a:off x="348675" y="3790699"/>
            <a:ext cx="8485632" cy="993774"/>
          </a:xfrm>
          <a:prstGeom prst="roundRect">
            <a:avLst>
              <a:gd name="adj" fmla="val 6575"/>
            </a:avLst>
          </a:prstGeom>
          <a:noFill/>
          <a:ln>
            <a:solidFill>
              <a:schemeClr val="accent3"/>
            </a:solidFill>
          </a:ln>
          <a:effectLst/>
        </p:spPr>
        <p:txBody>
          <a:bodyPr wrap="square" lIns="365760" tIns="91440" rIns="365760" bIns="0" numCol="2" rtlCol="0" anchor="ctr">
            <a:noAutofit/>
          </a:bodyPr>
          <a:lstStyle/>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Sales Attainment % (average annualized, previous cycle)</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Performance improvement plan data (disciplinary)</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Dell Champion Award (reward and recognition for top 20%)</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Time to proficiency by role (ROI)</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Employee demographics</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Resume data including education and experience* </a:t>
            </a:r>
          </a:p>
          <a:p>
            <a:pPr marL="742950" lvl="1" indent="-171450">
              <a:lnSpc>
                <a:spcPct val="90000"/>
              </a:lnSpc>
              <a:spcBef>
                <a:spcPts val="600"/>
              </a:spcBef>
              <a:spcAft>
                <a:spcPts val="0"/>
              </a:spcAft>
              <a:buFont typeface="Arial" panose="020B0604020202020204" pitchFamily="34" charset="0"/>
              <a:buChar char="•"/>
            </a:pPr>
            <a:r>
              <a:rPr lang="en-US" sz="1000" dirty="0" smtClean="0">
                <a:solidFill>
                  <a:schemeClr val="accent3"/>
                </a:solidFill>
                <a:latin typeface="Calibri" panose="020F0502020204030204" pitchFamily="34" charset="0"/>
              </a:rPr>
              <a:t>Source of hire</a:t>
            </a:r>
            <a:endParaRPr lang="en-US" sz="1000" dirty="0" smtClean="0">
              <a:solidFill>
                <a:schemeClr val="accent3"/>
              </a:solidFill>
              <a:latin typeface="Calibri" panose="020F0502020204030204" pitchFamily="34" charset="0"/>
            </a:endParaRPr>
          </a:p>
        </p:txBody>
      </p:sp>
      <p:sp>
        <p:nvSpPr>
          <p:cNvPr id="21" name="Rounded Rectangle 20"/>
          <p:cNvSpPr/>
          <p:nvPr/>
        </p:nvSpPr>
        <p:spPr>
          <a:xfrm>
            <a:off x="348675" y="2419096"/>
            <a:ext cx="8485632" cy="1064866"/>
          </a:xfrm>
          <a:prstGeom prst="roundRect">
            <a:avLst>
              <a:gd name="adj" fmla="val 6575"/>
            </a:avLst>
          </a:prstGeom>
          <a:noFill/>
          <a:ln>
            <a:solidFill>
              <a:schemeClr val="tx1">
                <a:lumMod val="50000"/>
              </a:schemeClr>
            </a:solidFill>
          </a:ln>
          <a:effectLst/>
        </p:spPr>
        <p:txBody>
          <a:bodyPr wrap="square" lIns="365760" tIns="91440" rIns="365760" bIns="0" rtlCol="0" anchor="ctr">
            <a:noAutofit/>
          </a:bodyPr>
          <a:lstStyle/>
          <a:p>
            <a:pPr marL="114300">
              <a:lnSpc>
                <a:spcPct val="90000"/>
              </a:lnSpc>
              <a:spcBef>
                <a:spcPts val="600"/>
              </a:spcBef>
              <a:spcAft>
                <a:spcPts val="0"/>
              </a:spcAft>
            </a:pPr>
            <a:r>
              <a:rPr lang="en-US" sz="900" dirty="0" smtClean="0">
                <a:solidFill>
                  <a:schemeClr val="tx1">
                    <a:lumMod val="50000"/>
                  </a:schemeClr>
                </a:solidFill>
                <a:latin typeface="Calibri" panose="020F0502020204030204" pitchFamily="34" charset="0"/>
              </a:rPr>
              <a:t>High performing individuals will have statistically significant differences from low performing individuals </a:t>
            </a:r>
            <a:r>
              <a:rPr lang="en-US" sz="900" dirty="0" smtClean="0">
                <a:solidFill>
                  <a:schemeClr val="tx1">
                    <a:lumMod val="50000"/>
                  </a:schemeClr>
                </a:solidFill>
                <a:latin typeface="Calibri" panose="020F0502020204030204" pitchFamily="34" charset="0"/>
              </a:rPr>
              <a:t>in their source of hire, highest level of education, and previous experience. Specifically, higher educated individual who are sourced by employee referral will display a higher QOH.</a:t>
            </a:r>
          </a:p>
          <a:p>
            <a:pPr marL="114300">
              <a:lnSpc>
                <a:spcPct val="90000"/>
              </a:lnSpc>
              <a:spcBef>
                <a:spcPts val="600"/>
              </a:spcBef>
              <a:spcAft>
                <a:spcPts val="0"/>
              </a:spcAft>
            </a:pPr>
            <a:r>
              <a:rPr lang="en-US" sz="900" dirty="0" smtClean="0">
                <a:solidFill>
                  <a:schemeClr val="tx1">
                    <a:lumMod val="50000"/>
                  </a:schemeClr>
                </a:solidFill>
                <a:latin typeface="Calibri" panose="020F0502020204030204" pitchFamily="34" charset="0"/>
              </a:rPr>
              <a:t>* Quality of Hire (QOH) will need to be defined. Receipt of rewards / recognition, tenure, time to proficiency (ROI calculation), performance improvement plan status, and attainment % (for sales employees) will be used holistically to create a target variable (outcome).</a:t>
            </a:r>
          </a:p>
        </p:txBody>
      </p:sp>
      <p:sp>
        <p:nvSpPr>
          <p:cNvPr id="20" name="Rounded Rectangle 19"/>
          <p:cNvSpPr/>
          <p:nvPr/>
        </p:nvSpPr>
        <p:spPr>
          <a:xfrm>
            <a:off x="348676" y="1012313"/>
            <a:ext cx="8485632" cy="1111507"/>
          </a:xfrm>
          <a:prstGeom prst="roundRect">
            <a:avLst>
              <a:gd name="adj" fmla="val 6575"/>
            </a:avLst>
          </a:prstGeom>
          <a:noFill/>
          <a:ln>
            <a:solidFill>
              <a:schemeClr val="bg1"/>
            </a:solidFill>
          </a:ln>
          <a:effectLst/>
        </p:spPr>
        <p:txBody>
          <a:bodyPr wrap="square" lIns="365760" tIns="91440" rIns="365760" bIns="0" rtlCol="0" anchor="ctr">
            <a:noAutofit/>
          </a:bodyPr>
          <a:lstStyle/>
          <a:p>
            <a:pPr marL="114300">
              <a:lnSpc>
                <a:spcPct val="90000"/>
              </a:lnSpc>
              <a:spcBef>
                <a:spcPts val="600"/>
              </a:spcBef>
              <a:spcAft>
                <a:spcPts val="0"/>
              </a:spcAft>
            </a:pPr>
            <a:r>
              <a:rPr lang="en-US" sz="1000" dirty="0" smtClean="0">
                <a:solidFill>
                  <a:schemeClr val="bg1"/>
                </a:solidFill>
                <a:latin typeface="Calibri" panose="020F0502020204030204" pitchFamily="34" charset="0"/>
              </a:rPr>
              <a:t>As a company we would like improve our advertising spend in FY17 by allocating more/less budget to specific sources that attract candidates. We would also like to target specific individuals using these sources in a way that optimizes quality of hire. However, to do this we need to define what a current high quality hire employee looks like today, presenting it’s own challenge as we no longer use a forced distribution performance system.</a:t>
            </a:r>
            <a:endParaRPr lang="en-US" sz="1000" dirty="0" smtClean="0">
              <a:solidFill>
                <a:schemeClr val="bg1"/>
              </a:solidFill>
              <a:latin typeface="Calibri" panose="020F0502020204030204" pitchFamily="34" charset="0"/>
            </a:endParaRPr>
          </a:p>
        </p:txBody>
      </p:sp>
      <p:sp>
        <p:nvSpPr>
          <p:cNvPr id="17" name="TextBox 16"/>
          <p:cNvSpPr txBox="1"/>
          <p:nvPr/>
        </p:nvSpPr>
        <p:spPr>
          <a:xfrm>
            <a:off x="73291" y="3610962"/>
            <a:ext cx="1115600" cy="535531"/>
          </a:xfrm>
          <a:prstGeom prst="rect">
            <a:avLst/>
          </a:prstGeom>
          <a:solidFill>
            <a:schemeClr val="tx1"/>
          </a:solidFill>
          <a:ln>
            <a:noFill/>
          </a:ln>
        </p:spPr>
        <p:txBody>
          <a:bodyPr wrap="square" rtlCol="0">
            <a:spAutoFit/>
          </a:bodyPr>
          <a:lstStyle/>
          <a:p>
            <a:pPr algn="ctr">
              <a:lnSpc>
                <a:spcPct val="90000"/>
              </a:lnSpc>
              <a:spcBef>
                <a:spcPts val="600"/>
              </a:spcBef>
              <a:spcAft>
                <a:spcPts val="0"/>
              </a:spcAft>
              <a:buClr>
                <a:schemeClr val="bg1"/>
              </a:buClr>
            </a:pPr>
            <a:r>
              <a:rPr lang="en-US" sz="3200" b="1" dirty="0" smtClean="0">
                <a:ln w="19050">
                  <a:noFill/>
                </a:ln>
                <a:solidFill>
                  <a:schemeClr val="accent3"/>
                </a:solidFill>
                <a:latin typeface="Calibri" panose="020F0502020204030204" pitchFamily="34" charset="0"/>
              </a:rPr>
              <a:t>Data</a:t>
            </a:r>
            <a:endParaRPr lang="en-US" sz="3200" b="1" dirty="0" smtClean="0">
              <a:ln w="19050">
                <a:noFill/>
              </a:ln>
              <a:solidFill>
                <a:schemeClr val="accent3"/>
              </a:solidFill>
              <a:latin typeface="Calibri" panose="020F0502020204030204" pitchFamily="34" charset="0"/>
            </a:endParaRPr>
          </a:p>
        </p:txBody>
      </p:sp>
      <p:sp>
        <p:nvSpPr>
          <p:cNvPr id="19" name="TextBox 18"/>
          <p:cNvSpPr txBox="1"/>
          <p:nvPr/>
        </p:nvSpPr>
        <p:spPr>
          <a:xfrm>
            <a:off x="41811" y="769266"/>
            <a:ext cx="1875568" cy="535531"/>
          </a:xfrm>
          <a:prstGeom prst="rect">
            <a:avLst/>
          </a:prstGeom>
          <a:solidFill>
            <a:schemeClr val="tx1"/>
          </a:solidFill>
          <a:ln>
            <a:noFill/>
          </a:ln>
        </p:spPr>
        <p:txBody>
          <a:bodyPr wrap="square" rtlCol="0">
            <a:spAutoFit/>
          </a:bodyPr>
          <a:lstStyle/>
          <a:p>
            <a:pPr algn="ctr">
              <a:lnSpc>
                <a:spcPct val="90000"/>
              </a:lnSpc>
              <a:spcBef>
                <a:spcPts val="600"/>
              </a:spcBef>
              <a:spcAft>
                <a:spcPts val="0"/>
              </a:spcAft>
              <a:buClr>
                <a:schemeClr val="bg1"/>
              </a:buClr>
            </a:pPr>
            <a:r>
              <a:rPr lang="en-US" sz="3200" b="1" dirty="0" smtClean="0">
                <a:ln w="19050">
                  <a:noFill/>
                </a:ln>
                <a:solidFill>
                  <a:schemeClr val="bg1"/>
                </a:solidFill>
                <a:latin typeface="Calibri" panose="020F0502020204030204" pitchFamily="34" charset="0"/>
              </a:rPr>
              <a:t>Problem</a:t>
            </a:r>
            <a:endParaRPr lang="en-US" sz="3200" b="1" dirty="0" smtClean="0">
              <a:ln w="19050">
                <a:noFill/>
              </a:ln>
              <a:solidFill>
                <a:schemeClr val="bg1"/>
              </a:solidFill>
              <a:latin typeface="Calibri" panose="020F0502020204030204" pitchFamily="34" charset="0"/>
            </a:endParaRPr>
          </a:p>
        </p:txBody>
      </p:sp>
      <p:sp>
        <p:nvSpPr>
          <p:cNvPr id="24" name="TextBox 23"/>
          <p:cNvSpPr txBox="1"/>
          <p:nvPr/>
        </p:nvSpPr>
        <p:spPr>
          <a:xfrm>
            <a:off x="25555" y="2186381"/>
            <a:ext cx="2326672" cy="535531"/>
          </a:xfrm>
          <a:prstGeom prst="rect">
            <a:avLst/>
          </a:prstGeom>
          <a:solidFill>
            <a:schemeClr val="tx1"/>
          </a:solidFill>
          <a:ln>
            <a:noFill/>
          </a:ln>
        </p:spPr>
        <p:txBody>
          <a:bodyPr wrap="square" rtlCol="0">
            <a:spAutoFit/>
          </a:bodyPr>
          <a:lstStyle/>
          <a:p>
            <a:pPr algn="ctr">
              <a:lnSpc>
                <a:spcPct val="90000"/>
              </a:lnSpc>
              <a:spcBef>
                <a:spcPts val="600"/>
              </a:spcBef>
              <a:spcAft>
                <a:spcPts val="0"/>
              </a:spcAft>
              <a:buClr>
                <a:schemeClr val="bg1"/>
              </a:buClr>
            </a:pPr>
            <a:r>
              <a:rPr lang="en-US" sz="3200" b="1" dirty="0" smtClean="0">
                <a:ln w="19050">
                  <a:noFill/>
                </a:ln>
                <a:solidFill>
                  <a:schemeClr val="tx1">
                    <a:lumMod val="50000"/>
                  </a:schemeClr>
                </a:solidFill>
                <a:latin typeface="Calibri" panose="020F0502020204030204" pitchFamily="34" charset="0"/>
              </a:rPr>
              <a:t>Hypothesis</a:t>
            </a:r>
            <a:endParaRPr lang="en-US" sz="3200" b="1" dirty="0" smtClean="0">
              <a:ln w="19050">
                <a:noFill/>
              </a:ln>
              <a:solidFill>
                <a:schemeClr val="tx1">
                  <a:lumMod val="50000"/>
                </a:schemeClr>
              </a:solidFill>
              <a:latin typeface="Calibri" panose="020F0502020204030204" pitchFamily="34" charset="0"/>
            </a:endParaRPr>
          </a:p>
        </p:txBody>
      </p:sp>
      <p:sp>
        <p:nvSpPr>
          <p:cNvPr id="12" name="TextBox 11"/>
          <p:cNvSpPr txBox="1"/>
          <p:nvPr/>
        </p:nvSpPr>
        <p:spPr>
          <a:xfrm>
            <a:off x="7856154" y="4595190"/>
            <a:ext cx="1013419" cy="203133"/>
          </a:xfrm>
          <a:prstGeom prst="rect">
            <a:avLst/>
          </a:prstGeom>
          <a:noFill/>
        </p:spPr>
        <p:txBody>
          <a:bodyPr wrap="none" rtlCol="0">
            <a:spAutoFit/>
          </a:bodyPr>
          <a:lstStyle/>
          <a:p>
            <a:pPr>
              <a:lnSpc>
                <a:spcPct val="90000"/>
              </a:lnSpc>
              <a:spcBef>
                <a:spcPts val="600"/>
              </a:spcBef>
              <a:spcAft>
                <a:spcPts val="0"/>
              </a:spcAft>
              <a:buClr>
                <a:schemeClr val="bg1"/>
              </a:buClr>
            </a:pPr>
            <a:r>
              <a:rPr lang="en-US" sz="800" dirty="0" smtClean="0">
                <a:solidFill>
                  <a:srgbClr val="7AB800"/>
                </a:solidFill>
                <a:latin typeface="Calibri" panose="020F0502020204030204" pitchFamily="34" charset="0"/>
              </a:rPr>
              <a:t>*Data quality issues</a:t>
            </a:r>
            <a:endParaRPr lang="en-US" sz="800" dirty="0" smtClean="0">
              <a:solidFill>
                <a:srgbClr val="7AB800"/>
              </a:solidFill>
              <a:latin typeface="Calibri" panose="020F0502020204030204" pitchFamily="34" charset="0"/>
            </a:endParaRPr>
          </a:p>
        </p:txBody>
      </p:sp>
      <p:sp>
        <p:nvSpPr>
          <p:cNvPr id="29" name="Title 1"/>
          <p:cNvSpPr txBox="1">
            <a:spLocks/>
          </p:cNvSpPr>
          <p:nvPr/>
        </p:nvSpPr>
        <p:spPr bwMode="auto">
          <a:xfrm>
            <a:off x="55633" y="35287"/>
            <a:ext cx="5345042" cy="66479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kern="0" dirty="0" smtClean="0">
                <a:solidFill>
                  <a:srgbClr val="7F7F7F"/>
                </a:solidFill>
                <a:latin typeface="Calibri" panose="020F0502020204030204" pitchFamily="34" charset="0"/>
              </a:rPr>
              <a:t>Predictive Talent Sourcing</a:t>
            </a:r>
            <a:endParaRPr lang="en-US" sz="3200" kern="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56696074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own Arrow 45"/>
          <p:cNvSpPr/>
          <p:nvPr/>
        </p:nvSpPr>
        <p:spPr>
          <a:xfrm>
            <a:off x="514016" y="2185562"/>
            <a:ext cx="334645" cy="1235502"/>
          </a:xfrm>
          <a:prstGeom prst="downArrow">
            <a:avLst/>
          </a:prstGeom>
          <a:solidFill>
            <a:srgbClr val="7F7F7F"/>
          </a:solidFill>
          <a:ln>
            <a:solidFill>
              <a:srgbClr val="7F7F7F"/>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4" name="Rectangle 3"/>
          <p:cNvSpPr/>
          <p:nvPr/>
        </p:nvSpPr>
        <p:spPr>
          <a:xfrm>
            <a:off x="848663" y="2185892"/>
            <a:ext cx="7342214" cy="309746"/>
          </a:xfrm>
          <a:prstGeom prst="rect">
            <a:avLst/>
          </a:prstGeom>
          <a:solidFill>
            <a:schemeClr val="tx1">
              <a:lumMod val="50000"/>
            </a:schemeClr>
          </a:solidFill>
          <a:effectLst/>
        </p:spPr>
        <p:txBody>
          <a:bodyPr wrap="square" lIns="182880" tIns="137160" rIns="137160" bIns="137160" rtlCol="0" anchor="ctr">
            <a:noAutofit/>
          </a:bodyPr>
          <a:lstStyle/>
          <a:p>
            <a:r>
              <a:rPr lang="en-US" sz="1800" b="1" dirty="0" smtClean="0">
                <a:solidFill>
                  <a:schemeClr val="tx2"/>
                </a:solidFill>
                <a:latin typeface="Calibri" panose="020F0502020204030204" pitchFamily="34" charset="0"/>
              </a:rPr>
              <a:t>Hypothesis</a:t>
            </a:r>
            <a:endParaRPr lang="en-US" sz="1800" b="1" dirty="0">
              <a:solidFill>
                <a:schemeClr val="tx2"/>
              </a:solidFill>
              <a:latin typeface="Calibri" panose="020F0502020204030204" pitchFamily="34" charset="0"/>
            </a:endParaRPr>
          </a:p>
        </p:txBody>
      </p:sp>
      <p:sp>
        <p:nvSpPr>
          <p:cNvPr id="14" name="Rounded Rectangle 35"/>
          <p:cNvSpPr/>
          <p:nvPr/>
        </p:nvSpPr>
        <p:spPr>
          <a:xfrm>
            <a:off x="848663" y="3545800"/>
            <a:ext cx="7342212" cy="309746"/>
          </a:xfrm>
          <a:prstGeom prst="rect">
            <a:avLst/>
          </a:prstGeom>
          <a:solidFill>
            <a:schemeClr val="accent3"/>
          </a:solidFill>
          <a:effectLst/>
        </p:spPr>
        <p:txBody>
          <a:bodyPr wrap="square" lIns="182880" tIns="137160" rIns="137160" bIns="137160" rtlCol="0" anchor="ctr">
            <a:noAutofit/>
          </a:bodyPr>
          <a:lstStyle/>
          <a:p>
            <a:r>
              <a:rPr lang="en-US" sz="1800" b="1" dirty="0" smtClean="0">
                <a:solidFill>
                  <a:schemeClr val="tx2"/>
                </a:solidFill>
                <a:latin typeface="Calibri" panose="020F0502020204030204" pitchFamily="34" charset="0"/>
              </a:rPr>
              <a:t>Data</a:t>
            </a:r>
            <a:endParaRPr lang="en-US" sz="1800" b="1" dirty="0">
              <a:solidFill>
                <a:schemeClr val="tx2"/>
              </a:solidFill>
              <a:latin typeface="Calibri" panose="020F0502020204030204" pitchFamily="34" charset="0"/>
            </a:endParaRPr>
          </a:p>
        </p:txBody>
      </p:sp>
      <p:sp>
        <p:nvSpPr>
          <p:cNvPr id="21" name="Rectangle 20"/>
          <p:cNvSpPr/>
          <p:nvPr/>
        </p:nvSpPr>
        <p:spPr>
          <a:xfrm>
            <a:off x="848662" y="825654"/>
            <a:ext cx="7342213" cy="309746"/>
          </a:xfrm>
          <a:prstGeom prst="rect">
            <a:avLst/>
          </a:prstGeom>
          <a:solidFill>
            <a:schemeClr val="bg1"/>
          </a:solidFill>
          <a:effectLst/>
        </p:spPr>
        <p:txBody>
          <a:bodyPr wrap="square" lIns="182880" tIns="137160" rIns="137160" bIns="137160" rtlCol="0" anchor="ctr">
            <a:noAutofit/>
          </a:bodyPr>
          <a:lstStyle/>
          <a:p>
            <a:pPr lvl="0"/>
            <a:r>
              <a:rPr lang="en-US" sz="1800" b="1" dirty="0" smtClean="0">
                <a:solidFill>
                  <a:schemeClr val="tx2"/>
                </a:solidFill>
                <a:latin typeface="Calibri" panose="020F0502020204030204" pitchFamily="34" charset="0"/>
              </a:rPr>
              <a:t>Problem</a:t>
            </a:r>
            <a:endParaRPr lang="en-US" sz="1800" b="1" dirty="0">
              <a:latin typeface="Calibri" panose="020F0502020204030204" pitchFamily="34" charset="0"/>
            </a:endParaRPr>
          </a:p>
        </p:txBody>
      </p:sp>
      <p:sp>
        <p:nvSpPr>
          <p:cNvPr id="40" name="TextBox 39"/>
          <p:cNvSpPr txBox="1"/>
          <p:nvPr/>
        </p:nvSpPr>
        <p:spPr>
          <a:xfrm>
            <a:off x="1741357" y="1342866"/>
            <a:ext cx="6428777" cy="415498"/>
          </a:xfrm>
          <a:prstGeom prst="rect">
            <a:avLst/>
          </a:prstGeom>
          <a:noFill/>
        </p:spPr>
        <p:txBody>
          <a:bodyPr wrap="square" numCol="1" rtlCol="0">
            <a:spAutoFit/>
          </a:bodyPr>
          <a:lstStyle/>
          <a:p>
            <a:pPr>
              <a:spcBef>
                <a:spcPts val="0"/>
              </a:spcBef>
              <a:spcAft>
                <a:spcPts val="0"/>
              </a:spcAft>
            </a:pPr>
            <a:r>
              <a:rPr lang="en-US" sz="1050" dirty="0" smtClean="0">
                <a:solidFill>
                  <a:schemeClr val="bg1"/>
                </a:solidFill>
                <a:latin typeface="Calibri" panose="020F0502020204030204" pitchFamily="34" charset="0"/>
              </a:rPr>
              <a:t>Our company’s leadership and cultural principles define our approach to management, but have not been tested against important factors like attrition and performance to verify their significance.</a:t>
            </a:r>
            <a:endParaRPr lang="en-US" sz="1050" dirty="0" smtClean="0">
              <a:solidFill>
                <a:schemeClr val="bg1"/>
              </a:solidFill>
              <a:latin typeface="Calibri" panose="020F0502020204030204" pitchFamily="34" charset="0"/>
            </a:endParaRPr>
          </a:p>
        </p:txBody>
      </p:sp>
      <p:sp>
        <p:nvSpPr>
          <p:cNvPr id="41" name="TextBox 40"/>
          <p:cNvSpPr txBox="1"/>
          <p:nvPr/>
        </p:nvSpPr>
        <p:spPr>
          <a:xfrm>
            <a:off x="4519768" y="4002880"/>
            <a:ext cx="3268625" cy="738664"/>
          </a:xfrm>
          <a:prstGeom prst="rect">
            <a:avLst/>
          </a:prstGeom>
          <a:noFill/>
        </p:spPr>
        <p:txBody>
          <a:bodyPr wrap="square" numCol="1" rtlCol="0">
            <a:spAutoFit/>
          </a:bodyPr>
          <a:lstStyle/>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YOY changes and org wide ranges for engagement scores</a:t>
            </a:r>
          </a:p>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Recognition</a:t>
            </a:r>
            <a:r>
              <a:rPr lang="en-US" sz="1050" dirty="0" smtClean="0">
                <a:solidFill>
                  <a:srgbClr val="7AB800"/>
                </a:solidFill>
                <a:latin typeface="Calibri" panose="020F0502020204030204" pitchFamily="34" charset="0"/>
              </a:rPr>
              <a:t>: bonus, performance, awards, DCA</a:t>
            </a:r>
          </a:p>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Any available performance ratings up to </a:t>
            </a:r>
            <a:r>
              <a:rPr lang="en-US" sz="1050" dirty="0" smtClean="0">
                <a:solidFill>
                  <a:srgbClr val="7AB800"/>
                </a:solidFill>
                <a:latin typeface="Calibri" panose="020F0502020204030204" pitchFamily="34" charset="0"/>
              </a:rPr>
              <a:t>FY13</a:t>
            </a:r>
            <a:endParaRPr lang="en-US" sz="1050" dirty="0" smtClean="0">
              <a:solidFill>
                <a:srgbClr val="7AB800"/>
              </a:solidFill>
              <a:latin typeface="Calibri" panose="020F0502020204030204" pitchFamily="34" charset="0"/>
            </a:endParaRPr>
          </a:p>
        </p:txBody>
      </p:sp>
      <p:sp>
        <p:nvSpPr>
          <p:cNvPr id="42" name="TextBox 41"/>
          <p:cNvSpPr txBox="1"/>
          <p:nvPr/>
        </p:nvSpPr>
        <p:spPr>
          <a:xfrm>
            <a:off x="1741357" y="2676443"/>
            <a:ext cx="6414719" cy="415498"/>
          </a:xfrm>
          <a:prstGeom prst="rect">
            <a:avLst/>
          </a:prstGeom>
          <a:noFill/>
        </p:spPr>
        <p:txBody>
          <a:bodyPr wrap="square" numCol="1" rtlCol="0">
            <a:spAutoFit/>
          </a:bodyPr>
          <a:lstStyle/>
          <a:p>
            <a:pPr>
              <a:spcBef>
                <a:spcPts val="0"/>
              </a:spcBef>
              <a:spcAft>
                <a:spcPts val="0"/>
              </a:spcAft>
            </a:pPr>
            <a:r>
              <a:rPr lang="en-US" sz="1050" dirty="0" smtClean="0">
                <a:solidFill>
                  <a:schemeClr val="tx1">
                    <a:lumMod val="50000"/>
                  </a:schemeClr>
                </a:solidFill>
                <a:latin typeface="Calibri" panose="020F0502020204030204" pitchFamily="34" charset="0"/>
              </a:rPr>
              <a:t>Leaders who do significantly well on the inspiring leader portion of ou</a:t>
            </a:r>
            <a:r>
              <a:rPr lang="en-US" sz="1050" dirty="0" smtClean="0">
                <a:solidFill>
                  <a:schemeClr val="tx1">
                    <a:lumMod val="50000"/>
                  </a:schemeClr>
                </a:solidFill>
                <a:latin typeface="Calibri" panose="020F0502020204030204" pitchFamily="34" charset="0"/>
              </a:rPr>
              <a:t>r </a:t>
            </a:r>
            <a:r>
              <a:rPr lang="en-US" sz="1050" dirty="0" smtClean="0">
                <a:solidFill>
                  <a:schemeClr val="tx1">
                    <a:lumMod val="50000"/>
                  </a:schemeClr>
                </a:solidFill>
                <a:latin typeface="Calibri" panose="020F0502020204030204" pitchFamily="34" charset="0"/>
              </a:rPr>
              <a:t>annual employee engagement survey are less likely to have high attrition and more likely to have high performing employees than their counterparts.</a:t>
            </a:r>
            <a:endParaRPr lang="en-US" sz="1050" dirty="0" smtClean="0">
              <a:solidFill>
                <a:schemeClr val="tx1">
                  <a:lumMod val="50000"/>
                </a:schemeClr>
              </a:solidFill>
              <a:latin typeface="Calibri" panose="020F0502020204030204" pitchFamily="34" charset="0"/>
            </a:endParaRPr>
          </a:p>
        </p:txBody>
      </p:sp>
      <p:sp>
        <p:nvSpPr>
          <p:cNvPr id="18" name="Oval 17"/>
          <p:cNvSpPr/>
          <p:nvPr/>
        </p:nvSpPr>
        <p:spPr>
          <a:xfrm>
            <a:off x="8170134" y="4371975"/>
            <a:ext cx="878616" cy="724227"/>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19" name="TextBox 18"/>
          <p:cNvSpPr txBox="1"/>
          <p:nvPr/>
        </p:nvSpPr>
        <p:spPr>
          <a:xfrm>
            <a:off x="1741357" y="4002880"/>
            <a:ext cx="3003183" cy="738664"/>
          </a:xfrm>
          <a:prstGeom prst="rect">
            <a:avLst/>
          </a:prstGeom>
          <a:noFill/>
        </p:spPr>
        <p:txBody>
          <a:bodyPr wrap="square" numCol="1" rtlCol="0">
            <a:spAutoFit/>
          </a:bodyPr>
          <a:lstStyle/>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Historical attrition / tenure </a:t>
            </a:r>
            <a:endParaRPr lang="en-US" sz="1050" dirty="0" smtClean="0">
              <a:solidFill>
                <a:srgbClr val="7AB800"/>
              </a:solidFill>
              <a:latin typeface="Calibri" panose="020F0502020204030204" pitchFamily="34" charset="0"/>
            </a:endParaRPr>
          </a:p>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Performance / Attain.</a:t>
            </a:r>
          </a:p>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Disciplinary</a:t>
            </a:r>
          </a:p>
          <a:p>
            <a:pPr marL="171450" indent="-171450">
              <a:spcBef>
                <a:spcPts val="0"/>
              </a:spcBef>
              <a:spcAft>
                <a:spcPts val="0"/>
              </a:spcAft>
              <a:buFont typeface="Arial" panose="020B0604020202020204" pitchFamily="34" charset="0"/>
              <a:buChar char="•"/>
            </a:pPr>
            <a:r>
              <a:rPr lang="en-US" sz="1050" dirty="0" smtClean="0">
                <a:solidFill>
                  <a:srgbClr val="7AB800"/>
                </a:solidFill>
                <a:latin typeface="Calibri" panose="020F0502020204030204" pitchFamily="34" charset="0"/>
              </a:rPr>
              <a:t>Annual employee engagement scores</a:t>
            </a:r>
          </a:p>
        </p:txBody>
      </p:sp>
      <p:sp>
        <p:nvSpPr>
          <p:cNvPr id="44" name="Down Arrow 43"/>
          <p:cNvSpPr/>
          <p:nvPr/>
        </p:nvSpPr>
        <p:spPr>
          <a:xfrm>
            <a:off x="514017" y="825654"/>
            <a:ext cx="334645" cy="1241271"/>
          </a:xfrm>
          <a:prstGeom prst="downArrow">
            <a:avLst/>
          </a:prstGeom>
          <a:solidFill>
            <a:srgbClr val="0085C3"/>
          </a:solidFill>
          <a:ln>
            <a:solidFill>
              <a:srgbClr val="0085C3"/>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47" name="Title 1"/>
          <p:cNvSpPr txBox="1">
            <a:spLocks/>
          </p:cNvSpPr>
          <p:nvPr/>
        </p:nvSpPr>
        <p:spPr bwMode="auto">
          <a:xfrm>
            <a:off x="55633" y="35287"/>
            <a:ext cx="5768046"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kern="0" dirty="0" smtClean="0">
                <a:solidFill>
                  <a:srgbClr val="7F7F7F"/>
                </a:solidFill>
                <a:latin typeface="Calibri" panose="020F0502020204030204" pitchFamily="34" charset="0"/>
              </a:rPr>
              <a:t>Leadership Principle Impact Study</a:t>
            </a:r>
            <a:endParaRPr lang="en-US" sz="3200" kern="0" dirty="0">
              <a:solidFill>
                <a:srgbClr val="7F7F7F"/>
              </a:solidFill>
              <a:latin typeface="Calibri" panose="020F0502020204030204" pitchFamily="34" charset="0"/>
            </a:endParaRPr>
          </a:p>
        </p:txBody>
      </p:sp>
      <p:sp>
        <p:nvSpPr>
          <p:cNvPr id="50" name="Bent Arrow 49"/>
          <p:cNvSpPr/>
          <p:nvPr/>
        </p:nvSpPr>
        <p:spPr>
          <a:xfrm flipV="1">
            <a:off x="588963" y="3545799"/>
            <a:ext cx="704850" cy="1052255"/>
          </a:xfrm>
          <a:prstGeom prst="bentArrow">
            <a:avLst/>
          </a:prstGeom>
          <a:solidFill>
            <a:srgbClr val="7AB8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Tree>
    <p:extLst>
      <p:ext uri="{BB962C8B-B14F-4D97-AF65-F5344CB8AC3E}">
        <p14:creationId xmlns:p14="http://schemas.microsoft.com/office/powerpoint/2010/main" val="3773487583"/>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 Template 16x9_final">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20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0D1EB413-B81F-4456-A782-BF00DA752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Dell Template 16x9_final</Template>
  <TotalTime>16187</TotalTime>
  <Words>703</Words>
  <Application>Microsoft Office PowerPoint</Application>
  <PresentationFormat>On-screen Show (16:9)</PresentationFormat>
  <Paragraphs>66</Paragraphs>
  <Slides>4</Slides>
  <Notes>3</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4</vt:i4>
      </vt:variant>
    </vt:vector>
  </HeadingPairs>
  <TitlesOfParts>
    <vt:vector size="22" baseType="lpstr">
      <vt:lpstr>Calibri</vt:lpstr>
      <vt:lpstr>Museo For Dell 300</vt:lpstr>
      <vt:lpstr>museo sans for dell</vt:lpstr>
      <vt:lpstr>Arial Black</vt:lpstr>
      <vt:lpstr>Arial</vt:lpstr>
      <vt:lpstr>Wingdings</vt:lpstr>
      <vt:lpstr>museo sans for dell</vt:lpstr>
      <vt:lpstr>Trebuchet MS</vt:lpstr>
      <vt:lpstr>Dell Template 16x9_final</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PowerPoint Presentation</vt:lpstr>
      <vt:lpstr>Hypothesis</vt:lpstr>
      <vt:lpstr>PowerPoint Presentation</vt:lpstr>
      <vt:lpstr>PowerPoint Presentation</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diagrams</dc:title>
  <dc:creator>Tripathi4, Abhishek</dc:creator>
  <cp:keywords>No Restrictions</cp:keywords>
  <cp:lastModifiedBy>Harris, Zane</cp:lastModifiedBy>
  <cp:revision>59</cp:revision>
  <cp:lastPrinted>2014-02-14T16:26:12Z</cp:lastPrinted>
  <dcterms:created xsi:type="dcterms:W3CDTF">2014-04-30T07:16:33Z</dcterms:created>
  <dcterms:modified xsi:type="dcterms:W3CDTF">2016-03-17T16:42:02Z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0182a601-b396-4e0d-be20-8329ef77904c</vt:lpwstr>
  </property>
  <property fmtid="{D5CDD505-2E9C-101B-9397-08002B2CF9AE}" pid="4" name="DellClassification">
    <vt:lpwstr>No Restrictions</vt:lpwstr>
  </property>
  <property fmtid="{D5CDD505-2E9C-101B-9397-08002B2CF9AE}" pid="5" name="DellSubLabels">
    <vt:lpwstr/>
  </property>
</Properties>
</file>